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32" r:id="rId3"/>
    <p:sldId id="272" r:id="rId4"/>
    <p:sldId id="271" r:id="rId5"/>
    <p:sldId id="275" r:id="rId6"/>
    <p:sldId id="328" r:id="rId7"/>
    <p:sldId id="329" r:id="rId8"/>
    <p:sldId id="330" r:id="rId9"/>
    <p:sldId id="331" r:id="rId10"/>
    <p:sldId id="266" r:id="rId11"/>
    <p:sldId id="268" r:id="rId12"/>
  </p:sldIdLst>
  <p:sldSz cx="18288000" cy="10287000"/>
  <p:notesSz cx="6858000" cy="9144000"/>
  <p:embeddedFontLst>
    <p:embeddedFont>
      <p:font typeface="League Spartan"/>
      <p:regular r:id="rId49"/>
      <p:bold r:id="rId50"/>
    </p:embeddedFont>
    <p:embeddedFont>
      <p:font typeface="Open Sans" panose="020B0606030504020204" pitchFamily="34" charset="0"/>
      <p:regular r:id="rId51"/>
      <p:bold r:id="rId52"/>
      <p:italic r:id="rId53"/>
      <p:boldItalic r:id="rId54"/>
    </p:embeddedFont>
    <p:embeddedFont>
      <p:font typeface="Tahoma" panose="020B0604030504040204" pitchFamily="34" charset="0"/>
      <p:regular r:id="rId55"/>
      <p:bold r:id="rId56"/>
    </p:embeddedFont>
    <p:embeddedFont>
      <p:font typeface="Trebuchet MS" panose="020B0703020202090204" pitchFamily="34" charset="0"/>
      <p:regular r:id="rId57"/>
      <p:bold r:id="rId58"/>
      <p: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0925FD-5810-2807-1C1F-9F219392B2CB}" name="DAVID RODRIGUEZ TORRADO" initials="DR" userId="S::david.rtorrado@upm.es::a0fbabe8-434e-49b4-a3b4-e158a19b665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2FF"/>
    <a:srgbClr val="003C71"/>
    <a:srgbClr val="135487"/>
    <a:srgbClr val="66BAE0"/>
    <a:srgbClr val="F8F6F2"/>
    <a:srgbClr val="ECFAFE"/>
    <a:srgbClr val="F2F7EE"/>
    <a:srgbClr val="FCFDF2"/>
    <a:srgbClr val="78D5F8"/>
    <a:srgbClr val="69C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7" autoAdjust="0"/>
    <p:restoredTop sz="94704" autoAdjust="0"/>
  </p:normalViewPr>
  <p:slideViewPr>
    <p:cSldViewPr>
      <p:cViewPr varScale="1">
        <p:scale>
          <a:sx n="74" d="100"/>
          <a:sy n="74" d="100"/>
        </p:scale>
        <p:origin x="192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4072" y="200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59" Type="http://schemas.openxmlformats.org/officeDocument/2006/relationships/font" Target="fonts/font11.fntdata"/><Relationship Id="rId54" Type="http://schemas.openxmlformats.org/officeDocument/2006/relationships/font" Target="fonts/font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52" Type="http://schemas.openxmlformats.org/officeDocument/2006/relationships/font" Target="fonts/font4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B28C16B-622D-43A3-216A-77BC59CCEF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72B8E0-C4AB-0889-F6A1-4FD5ACB7C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0A8F6-2EDE-984A-9D1F-948EC6BF7DD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340CA0-90FC-0CE9-8F3E-4C65725A02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E14786-50CE-EE43-7EC2-08A0877531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FB49E-55D6-954F-9267-BB717C6FFA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104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EC38A-6340-B245-823C-6E2C38EBBF57}" type="datetimeFigureOut">
              <a:rPr lang="en-US" smtClean="0"/>
              <a:t>3/13/26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37F3B-CF0C-1440-A7D3-20ECF31297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43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Spaces and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Transparent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Governance</a:t>
            </a:r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5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7D54E-4F0E-B210-7C0E-77A9C44E9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82FF364-ED52-D5D5-3F11-8B760D790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168977D-55B7-1A75-E998-AAD2838E4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8025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response to growing concerns over privacy and data misuse, the European Union introduced the GDPR, which is considered one of the world’s strictest data protection laws. Its influence is global: many other countries have used it as a blueprint for their own data protection regulations.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 the GDPR is not just a theoretical standard: it’s being actively enforced. Since its adoption, over four billion euros in fines have been imposed, with the largest penalties targeting major digital platforms such as Meta, Amazon, and Google.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*Regulators keep a closer eye on major digital platforms / companies.*</a:t>
            </a:r>
          </a:p>
        </p:txBody>
      </p:sp>
    </p:spTree>
    <p:extLst>
      <p:ext uri="{BB962C8B-B14F-4D97-AF65-F5344CB8AC3E}">
        <p14:creationId xmlns:p14="http://schemas.microsoft.com/office/powerpoint/2010/main" val="3272227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1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CDBA7-6D4E-83BA-8809-74A107D7D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B2FDEC1-6613-32E7-1881-4F1492AAC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171C82-E466-C85C-E897-904F6C809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72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FCF3D-262F-D3E3-5B1E-3030BA2DD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B4B57E4-F307-4440-158D-912C9DB388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E65ACFF-FBB0-E798-A2E8-A0266A224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3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41C6B-0A30-290F-28AC-FFCE783BB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4C3403F-DC3B-AA27-26BC-54FEF8C05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68DC3B1-6509-EFFD-254D-0425F3B17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35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0E70D-A019-9CD0-0776-D902C8305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0E5B46F-F744-C545-3D09-DC1382060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BDB919B-52B5-202A-67F8-E8101E820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48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findings</a:t>
            </a:r>
            <a:r>
              <a:rPr lang="es-ES" dirty="0"/>
              <a:t> </a:t>
            </a:r>
            <a:r>
              <a:rPr lang="es-ES" dirty="0" err="1"/>
              <a:t>suggest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improving</a:t>
            </a:r>
            <a:r>
              <a:rPr lang="es-ES" dirty="0"/>
              <a:t> </a:t>
            </a:r>
            <a:r>
              <a:rPr lang="es-ES" dirty="0" err="1"/>
              <a:t>compliance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likely</a:t>
            </a:r>
            <a:r>
              <a:rPr lang="es-ES" dirty="0"/>
              <a:t> </a:t>
            </a:r>
            <a:r>
              <a:rPr lang="es-ES" dirty="0" err="1"/>
              <a:t>require</a:t>
            </a:r>
            <a:r>
              <a:rPr lang="es-ES" dirty="0"/>
              <a:t> </a:t>
            </a:r>
            <a:r>
              <a:rPr lang="es-ES" dirty="0" err="1"/>
              <a:t>changes</a:t>
            </a:r>
            <a:r>
              <a:rPr lang="es-ES" dirty="0"/>
              <a:t> at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ecosystem</a:t>
            </a:r>
            <a:r>
              <a:rPr lang="es-ES" dirty="0"/>
              <a:t> </a:t>
            </a:r>
            <a:r>
              <a:rPr lang="es-ES" dirty="0" err="1"/>
              <a:t>level</a:t>
            </a:r>
            <a:r>
              <a:rPr lang="es-ES" dirty="0"/>
              <a:t> — </a:t>
            </a:r>
            <a:r>
              <a:rPr lang="es-ES" dirty="0" err="1"/>
              <a:t>including</a:t>
            </a:r>
            <a:r>
              <a:rPr lang="es-ES" dirty="0"/>
              <a:t> </a:t>
            </a:r>
            <a:r>
              <a:rPr lang="es-ES" dirty="0" err="1"/>
              <a:t>privacy</a:t>
            </a:r>
            <a:r>
              <a:rPr lang="es-ES" dirty="0"/>
              <a:t>-</a:t>
            </a:r>
            <a:r>
              <a:rPr lang="es-ES" dirty="0" err="1"/>
              <a:t>by</a:t>
            </a:r>
            <a:r>
              <a:rPr lang="es-ES" dirty="0"/>
              <a:t>-default SDK </a:t>
            </a:r>
            <a:r>
              <a:rPr lang="es-ES" dirty="0" err="1"/>
              <a:t>designs</a:t>
            </a:r>
            <a:r>
              <a:rPr lang="es-ES" dirty="0"/>
              <a:t>, </a:t>
            </a:r>
            <a:r>
              <a:rPr lang="es-ES" dirty="0" err="1"/>
              <a:t>better</a:t>
            </a:r>
            <a:r>
              <a:rPr lang="es-ES" dirty="0"/>
              <a:t> </a:t>
            </a:r>
            <a:r>
              <a:rPr lang="es-ES" dirty="0" err="1"/>
              <a:t>developer</a:t>
            </a:r>
            <a:r>
              <a:rPr lang="es-ES" dirty="0"/>
              <a:t> </a:t>
            </a:r>
            <a:r>
              <a:rPr lang="es-ES" dirty="0" err="1"/>
              <a:t>tooling</a:t>
            </a:r>
            <a:r>
              <a:rPr lang="es-ES" dirty="0"/>
              <a:t>, and </a:t>
            </a:r>
            <a:r>
              <a:rPr lang="es-ES" dirty="0" err="1"/>
              <a:t>clearer</a:t>
            </a:r>
            <a:r>
              <a:rPr lang="es-ES" dirty="0"/>
              <a:t> </a:t>
            </a:r>
            <a:r>
              <a:rPr lang="es-ES" dirty="0" err="1"/>
              <a:t>documentation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SDK data </a:t>
            </a:r>
            <a:r>
              <a:rPr lang="es-ES" dirty="0" err="1"/>
              <a:t>practices</a:t>
            </a:r>
            <a:r>
              <a:rPr lang="es-E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2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3E93-2849-CE44-B9EA-B8273A6E0609}" type="datetime1">
              <a:rPr lang="es-ES" smtClean="0"/>
              <a:t>13/3/26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1022-5944-F749-A1A2-5A3F3A83376C}" type="datetime1">
              <a:rPr lang="es-ES" smtClean="0"/>
              <a:t>13/3/26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1693-F626-844A-82B4-C43D8E234A90}" type="datetime1">
              <a:rPr lang="es-ES" smtClean="0"/>
              <a:t>13/3/26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30F-3AB1-674E-B42D-B5AB49FC2B90}" type="datetime1">
              <a:rPr lang="es-ES" smtClean="0"/>
              <a:t>13/3/26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FFE1-DF72-1342-8D57-B00375F48527}" type="datetime1">
              <a:rPr lang="es-ES" smtClean="0"/>
              <a:t>13/3/26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DBA8-846C-9A44-BD51-3E13A30AC716}" type="datetime1">
              <a:rPr lang="es-ES" smtClean="0"/>
              <a:t>13/3/26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2EE2-E50F-9E4D-83E8-D8BCD18166EA}" type="datetime1">
              <a:rPr lang="es-ES" smtClean="0"/>
              <a:t>13/3/26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4561-D4D2-1240-A7AF-B6EDA1FBD622}" type="datetime1">
              <a:rPr lang="es-ES" smtClean="0"/>
              <a:t>13/3/26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F48A-149A-014F-960B-F780391BA844}" type="datetime1">
              <a:rPr lang="es-ES" smtClean="0"/>
              <a:t>13/3/26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>
            <a:lvl1pPr>
              <a:defRPr sz="2800">
                <a:solidFill>
                  <a:srgbClr val="013B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1193-C254-904A-BB76-D2F80B01497A}" type="datetime1">
              <a:rPr lang="es-ES" smtClean="0"/>
              <a:t>13/3/26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BB58-4030-FF42-A822-99BFD6BCEBC4}" type="datetime1">
              <a:rPr lang="es-ES" smtClean="0"/>
              <a:t>13/3/26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3C24D-6C94-BF47-8874-0239CB13653E}" type="datetime1">
              <a:rPr lang="es-ES" smtClean="0"/>
              <a:t>13/3/26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David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25800" y="9639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21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21.png"/><Relationship Id="rId24" Type="http://schemas.openxmlformats.org/officeDocument/2006/relationships/image" Target="../media/image33.svg"/><Relationship Id="rId5" Type="http://schemas.openxmlformats.org/officeDocument/2006/relationships/image" Target="../media/image7.png"/><Relationship Id="rId15" Type="http://schemas.openxmlformats.org/officeDocument/2006/relationships/image" Target="../media/image25.png"/><Relationship Id="rId23" Type="http://schemas.openxmlformats.org/officeDocument/2006/relationships/image" Target="../media/image32.pn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6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image" Target="../media/image28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38.png"/><Relationship Id="rId5" Type="http://schemas.openxmlformats.org/officeDocument/2006/relationships/image" Target="../media/image7.png"/><Relationship Id="rId15" Type="http://schemas.openxmlformats.org/officeDocument/2006/relationships/image" Target="../media/image42.png"/><Relationship Id="rId10" Type="http://schemas.openxmlformats.org/officeDocument/2006/relationships/image" Target="../media/image14.svg"/><Relationship Id="rId4" Type="http://schemas.openxmlformats.org/officeDocument/2006/relationships/image" Target="../media/image35.png"/><Relationship Id="rId9" Type="http://schemas.openxmlformats.org/officeDocument/2006/relationships/image" Target="../media/image13.png"/><Relationship Id="rId14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10" Type="http://schemas.openxmlformats.org/officeDocument/2006/relationships/image" Target="../media/image46.png"/><Relationship Id="rId4" Type="http://schemas.openxmlformats.org/officeDocument/2006/relationships/image" Target="../media/image8.sv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image" Target="../media/image16.sv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600" y="3822394"/>
            <a:ext cx="14859000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000" spc="557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From Claims to Reality: Measuring Data Protection Compliance in Mobile Apps 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11878669" y="4495924"/>
            <a:ext cx="11520040" cy="12986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>
                  <a:lumMod val="99570"/>
                  <a:lumOff val="430"/>
                </a:srgbClr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001000" y="701670"/>
            <a:ext cx="8648168" cy="396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27"/>
              </a:lnSpc>
              <a:spcBef>
                <a:spcPct val="0"/>
              </a:spcBef>
            </a:pPr>
            <a:r>
              <a:rPr lang="en-US" sz="2376" spc="6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UNIVERSIDAD POLITÉCNICA DE MADRID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06200" y="8496300"/>
            <a:ext cx="5142968" cy="96718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ts val="3890"/>
              </a:lnSpc>
              <a:spcBef>
                <a:spcPct val="0"/>
              </a:spcBef>
            </a:pPr>
            <a:r>
              <a:rPr lang="en-US" sz="2778" spc="22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Presented by:</a:t>
            </a:r>
          </a:p>
          <a:p>
            <a:pPr algn="l">
              <a:lnSpc>
                <a:spcPts val="3890"/>
              </a:lnSpc>
              <a:spcBef>
                <a:spcPct val="0"/>
              </a:spcBef>
            </a:pPr>
            <a:r>
              <a:rPr lang="en-US" sz="2778" spc="22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David Rodríguez Torrado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B4AB93AD-7357-C278-43CC-ED4E07860169}"/>
              </a:ext>
            </a:extLst>
          </p:cNvPr>
          <p:cNvSpPr/>
          <p:nvPr/>
        </p:nvSpPr>
        <p:spPr>
          <a:xfrm>
            <a:off x="1112277" y="8671271"/>
            <a:ext cx="3809062" cy="727184"/>
          </a:xfrm>
          <a:custGeom>
            <a:avLst/>
            <a:gdLst/>
            <a:ahLst/>
            <a:cxnLst/>
            <a:rect l="l" t="t" r="r" b="b"/>
            <a:pathLst>
              <a:path w="3809062" h="727184">
                <a:moveTo>
                  <a:pt x="0" y="0"/>
                </a:moveTo>
                <a:lnTo>
                  <a:pt x="3809062" y="0"/>
                </a:lnTo>
                <a:lnTo>
                  <a:pt x="3809062" y="727184"/>
                </a:lnTo>
                <a:lnTo>
                  <a:pt x="0" y="727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Universidad Politécnica de Madrid">
            <a:extLst>
              <a:ext uri="{FF2B5EF4-FFF2-40B4-BE49-F238E27FC236}">
                <a16:creationId xmlns:a16="http://schemas.microsoft.com/office/drawing/2014/main" id="{DC043D27-6624-BA47-9255-765938394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122" y="203888"/>
            <a:ext cx="1749133" cy="186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773524-F33F-3B4A-C0B0-F6204136EA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15792" r="17191" b="14940"/>
          <a:stretch/>
        </p:blipFill>
        <p:spPr>
          <a:xfrm>
            <a:off x="388972" y="377052"/>
            <a:ext cx="1249860" cy="102298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1878669" y="4495924"/>
            <a:ext cx="11520040" cy="1298623"/>
          </a:xfrm>
          <a:custGeom>
            <a:avLst/>
            <a:gdLst/>
            <a:ahLst/>
            <a:cxnLst/>
            <a:rect l="l" t="t" r="r" b="b"/>
            <a:pathLst>
              <a:path w="11520040" h="1298623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>
                  <a:lumMod val="99570"/>
                  <a:lumOff val="430"/>
                </a:srgbClr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99386" y="3162300"/>
            <a:ext cx="14674014" cy="124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s-E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Automated </a:t>
            </a:r>
            <a:r>
              <a:rPr lang="es-ES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compliance</a:t>
            </a:r>
            <a:r>
              <a:rPr lang="es-E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assessment</a:t>
            </a:r>
            <a:r>
              <a:rPr lang="es-E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feasible</a:t>
            </a:r>
            <a:r>
              <a:rPr lang="es-E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914400" lvl="1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Automated </a:t>
            </a: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</a:t>
            </a: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large-scale</a:t>
            </a: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screening</a:t>
            </a: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GDPR </a:t>
            </a: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transparency</a:t>
            </a: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requirements</a:t>
            </a:r>
            <a:endParaRPr lang="es-ES" sz="26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28700" y="2128604"/>
            <a:ext cx="2772968" cy="312589"/>
          </a:xfrm>
          <a:custGeom>
            <a:avLst/>
            <a:gdLst/>
            <a:ahLst/>
            <a:cxnLst/>
            <a:rect l="l" t="t" r="r" b="b"/>
            <a:pathLst>
              <a:path w="2772968" h="312589">
                <a:moveTo>
                  <a:pt x="0" y="0"/>
                </a:moveTo>
                <a:lnTo>
                  <a:pt x="2772968" y="0"/>
                </a:lnTo>
                <a:lnTo>
                  <a:pt x="2772968" y="312589"/>
                </a:lnTo>
                <a:lnTo>
                  <a:pt x="0" y="31258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/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495300"/>
            <a:ext cx="11907103" cy="1558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404"/>
              </a:lnSpc>
              <a:spcBef>
                <a:spcPct val="0"/>
              </a:spcBef>
            </a:pPr>
            <a:r>
              <a:rPr lang="en-US" sz="7000" spc="26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TAKEAWAYS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C601C5-5B1E-48E3-15BB-5E650951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7D416EB-FC3D-1A11-FA59-3E4E8775FA52}"/>
              </a:ext>
            </a:extLst>
          </p:cNvPr>
          <p:cNvSpPr txBox="1"/>
          <p:nvPr/>
        </p:nvSpPr>
        <p:spPr>
          <a:xfrm>
            <a:off x="1099386" y="4963805"/>
            <a:ext cx="14674014" cy="124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>
              <a:spcAft>
                <a:spcPts val="3000"/>
              </a:spcAft>
              <a:buFont typeface="+mj-lt"/>
              <a:buAutoNum type="arabicPeriod" startAt="2"/>
            </a:pPr>
            <a:r>
              <a:rPr lang="es-ES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Compliance</a:t>
            </a:r>
            <a:r>
              <a:rPr lang="es-E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violations</a:t>
            </a:r>
            <a:r>
              <a:rPr lang="es-E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lang="es-ES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widespread</a:t>
            </a:r>
            <a:r>
              <a:rPr lang="es-E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914400" lvl="1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SDKs</a:t>
            </a: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</a:t>
            </a: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central role in </a:t>
            </a: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</a:t>
            </a: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violations</a:t>
            </a:r>
            <a:endParaRPr lang="es-ES" sz="26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E6FDB913-6A92-5235-CE1B-DDC90751DD40}"/>
              </a:ext>
            </a:extLst>
          </p:cNvPr>
          <p:cNvSpPr txBox="1"/>
          <p:nvPr/>
        </p:nvSpPr>
        <p:spPr>
          <a:xfrm>
            <a:off x="1099386" y="6752898"/>
            <a:ext cx="14674014" cy="2200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>
              <a:spcAft>
                <a:spcPts val="3000"/>
              </a:spcAft>
              <a:buFont typeface="+mj-lt"/>
              <a:buAutoNum type="arabicPeriod" startAt="3"/>
            </a:pPr>
            <a:r>
              <a:rPr lang="es-ES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Improving</a:t>
            </a:r>
            <a:r>
              <a:rPr lang="es-E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compliance</a:t>
            </a:r>
            <a:r>
              <a:rPr lang="es-E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requires</a:t>
            </a:r>
            <a:r>
              <a:rPr lang="es-E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changes</a:t>
            </a:r>
            <a:r>
              <a:rPr lang="es-E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s-ES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ecosystem</a:t>
            </a:r>
            <a:r>
              <a:rPr lang="es-E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</a:t>
            </a:r>
            <a:r>
              <a:rPr lang="es-E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Privacy</a:t>
            </a: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-default SDK </a:t>
            </a: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configurations</a:t>
            </a:r>
            <a:endParaRPr lang="es-ES" sz="26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</a:t>
            </a: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developer</a:t>
            </a: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tooling</a:t>
            </a: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compliance</a:t>
            </a: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checks</a:t>
            </a:r>
            <a:endParaRPr lang="es-ES" sz="26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Clearer</a:t>
            </a: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</a:t>
            </a: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SDK data </a:t>
            </a:r>
            <a:r>
              <a:rPr lang="es-E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practices</a:t>
            </a:r>
            <a:endParaRPr lang="es-ES" sz="26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110709" y="4494189"/>
            <a:ext cx="11520040" cy="1298623"/>
          </a:xfrm>
          <a:custGeom>
            <a:avLst/>
            <a:gdLst/>
            <a:ahLst/>
            <a:cxnLst/>
            <a:rect l="l" t="t" r="r" b="b"/>
            <a:pathLst>
              <a:path w="11520040" h="1298623">
                <a:moveTo>
                  <a:pt x="0" y="0"/>
                </a:moveTo>
                <a:lnTo>
                  <a:pt x="11520040" y="0"/>
                </a:lnTo>
                <a:lnTo>
                  <a:pt x="11520040" y="1298622"/>
                </a:lnTo>
                <a:lnTo>
                  <a:pt x="0" y="12986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>
                  <a:lumMod val="99570"/>
                  <a:lumOff val="430"/>
                </a:srgbClr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743200" y="3152851"/>
            <a:ext cx="13933667" cy="279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66"/>
              </a:lnSpc>
              <a:spcBef>
                <a:spcPct val="0"/>
              </a:spcBef>
            </a:pPr>
            <a:r>
              <a:rPr lang="en-US" sz="14000" b="1" spc="457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03835" y="5705675"/>
            <a:ext cx="7844699" cy="430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75"/>
              </a:lnSpc>
              <a:spcBef>
                <a:spcPct val="0"/>
              </a:spcBef>
            </a:pPr>
            <a:r>
              <a:rPr lang="en-US" sz="2554" u="none" strike="noStrike" spc="173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lang="en-US" sz="2554" spc="173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</a:t>
            </a:r>
            <a:r>
              <a:rPr lang="en-US" sz="2554" u="none" strike="noStrike" spc="173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ATTENTION</a:t>
            </a:r>
          </a:p>
        </p:txBody>
      </p:sp>
      <p:sp>
        <p:nvSpPr>
          <p:cNvPr id="5" name="Freeform 5"/>
          <p:cNvSpPr/>
          <p:nvPr/>
        </p:nvSpPr>
        <p:spPr>
          <a:xfrm>
            <a:off x="13450238" y="8531116"/>
            <a:ext cx="3809062" cy="727184"/>
          </a:xfrm>
          <a:custGeom>
            <a:avLst/>
            <a:gdLst/>
            <a:ahLst/>
            <a:cxnLst/>
            <a:rect l="l" t="t" r="r" b="b"/>
            <a:pathLst>
              <a:path w="3809062" h="727184">
                <a:moveTo>
                  <a:pt x="0" y="0"/>
                </a:moveTo>
                <a:lnTo>
                  <a:pt x="3809062" y="0"/>
                </a:lnTo>
                <a:lnTo>
                  <a:pt x="3809062" y="727184"/>
                </a:lnTo>
                <a:lnTo>
                  <a:pt x="0" y="72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740469" y="1028700"/>
            <a:ext cx="2518831" cy="28394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/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DB4A1C-95D2-4B8B-ADF4-FD395A5B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5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D7E5B503-C5B3-F266-857B-243C30E32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803" y="7134149"/>
            <a:ext cx="2066796" cy="2092891"/>
          </a:xfrm>
          <a:prstGeom prst="rect">
            <a:avLst/>
          </a:prstGeom>
        </p:spPr>
      </p:pic>
      <p:pic>
        <p:nvPicPr>
          <p:cNvPr id="9" name="Picture 9" descr="Archivo:Logo Universidad Politécnica de Madrid.svg - Wikipedia, la  enciclopedia libre">
            <a:extLst>
              <a:ext uri="{FF2B5EF4-FFF2-40B4-BE49-F238E27FC236}">
                <a16:creationId xmlns:a16="http://schemas.microsoft.com/office/drawing/2014/main" id="{8460ED45-4FBE-CE9B-9596-24D48D475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0604" y="6571999"/>
            <a:ext cx="2066796" cy="1608597"/>
          </a:xfrm>
          <a:prstGeom prst="rect">
            <a:avLst/>
          </a:prstGeom>
        </p:spPr>
      </p:pic>
      <p:pic>
        <p:nvPicPr>
          <p:cNvPr id="10" name="Picture 3" descr="A person in a suit and glasses&#10;&#10;AI-generated content may be incorrect.">
            <a:extLst>
              <a:ext uri="{FF2B5EF4-FFF2-40B4-BE49-F238E27FC236}">
                <a16:creationId xmlns:a16="http://schemas.microsoft.com/office/drawing/2014/main" id="{E2EB7D76-FE58-DAAB-84A2-30AA3AFA7B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9833" y="7029766"/>
            <a:ext cx="2301659" cy="230165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6192801-9107-494A-D8A2-53612D797037}"/>
              </a:ext>
            </a:extLst>
          </p:cNvPr>
          <p:cNvSpPr txBox="1"/>
          <p:nvPr/>
        </p:nvSpPr>
        <p:spPr>
          <a:xfrm>
            <a:off x="4627291" y="9408467"/>
            <a:ext cx="9997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work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has 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been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partially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supported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Re-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InitS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project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funded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Plan Estatal de Investigación Científica y Técnica y de Innovación 2024-2027 (Ministerio de Ciencia e Investigación (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Spain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- MCIN/AEI/10.13039/501100011033) 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under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grant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agreement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PID2024-155230OB-C43.</a:t>
            </a:r>
            <a:endParaRPr lang="en-GB" sz="1200" dirty="0"/>
          </a:p>
        </p:txBody>
      </p:sp>
      <p:pic>
        <p:nvPicPr>
          <p:cNvPr id="12" name="Picture 4" descr="Imagen Institucional | Agencia Estatal de Investigación">
            <a:extLst>
              <a:ext uri="{FF2B5EF4-FFF2-40B4-BE49-F238E27FC236}">
                <a16:creationId xmlns:a16="http://schemas.microsoft.com/office/drawing/2014/main" id="{368DFA60-38B1-2134-6AAE-69C014A52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45146"/>
            <a:ext cx="4342887" cy="85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4183C50-B1C2-6A5C-6FB0-370F861794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15792" r="17191" b="14940"/>
          <a:stretch/>
        </p:blipFill>
        <p:spPr>
          <a:xfrm>
            <a:off x="13199265" y="6576893"/>
            <a:ext cx="1959368" cy="160370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0BD17-E340-4308-2EE3-B06052C15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7AB9D4B-DB54-0258-04A3-8BB10B8AAE0E}"/>
              </a:ext>
            </a:extLst>
          </p:cNvPr>
          <p:cNvSpPr/>
          <p:nvPr/>
        </p:nvSpPr>
        <p:spPr>
          <a:xfrm>
            <a:off x="2585286" y="1976204"/>
            <a:ext cx="2772968" cy="312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>
                  <a:lumMod val="99570"/>
                  <a:lumOff val="430"/>
                </a:srgbClr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2D4A7C7-1A66-9ED2-2F2F-2AB41A809D54}"/>
              </a:ext>
            </a:extLst>
          </p:cNvPr>
          <p:cNvSpPr txBox="1"/>
          <p:nvPr/>
        </p:nvSpPr>
        <p:spPr>
          <a:xfrm>
            <a:off x="2585286" y="342900"/>
            <a:ext cx="11907103" cy="1558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404"/>
              </a:lnSpc>
              <a:spcBef>
                <a:spcPct val="0"/>
              </a:spcBef>
            </a:pPr>
            <a:r>
              <a:rPr lang="en-US" sz="7000" b="1" u="none" strike="noStrike" spc="26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About me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421F118-A87D-29C0-3330-A41173133631}"/>
              </a:ext>
            </a:extLst>
          </p:cNvPr>
          <p:cNvSpPr/>
          <p:nvPr/>
        </p:nvSpPr>
        <p:spPr>
          <a:xfrm rot="-5400000">
            <a:off x="-5110709" y="4495924"/>
            <a:ext cx="11520040" cy="1298623"/>
          </a:xfrm>
          <a:custGeom>
            <a:avLst/>
            <a:gdLst/>
            <a:ahLst/>
            <a:cxnLst/>
            <a:rect l="l" t="t" r="r" b="b"/>
            <a:pathLst>
              <a:path w="11520040" h="1298623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>
                  <a:lumMod val="99570"/>
                  <a:lumOff val="430"/>
                </a:srgbClr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F66AA7-0B82-5A51-DBD8-AC196099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85C76FA-01E6-BE95-0D9E-79582020D127}"/>
              </a:ext>
            </a:extLst>
          </p:cNvPr>
          <p:cNvSpPr txBox="1"/>
          <p:nvPr/>
        </p:nvSpPr>
        <p:spPr>
          <a:xfrm>
            <a:off x="2438400" y="3162300"/>
            <a:ext cx="14249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David Rodríguez Torrado</a:t>
            </a:r>
            <a:b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Assistant</a:t>
            </a:r>
            <a:r>
              <a:rPr lang="es-E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Professor</a:t>
            </a:r>
            <a:br>
              <a:rPr lang="es-E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Universidad Politécnica de Madrid (UPM)</a:t>
            </a:r>
          </a:p>
          <a:p>
            <a:pPr>
              <a:spcAft>
                <a:spcPts val="2400"/>
              </a:spcAft>
            </a:pPr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focus</a:t>
            </a:r>
            <a:b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Privacy engineering, mobile app measurement, automated compliance assessment</a:t>
            </a:r>
          </a:p>
          <a:p>
            <a:pPr>
              <a:spcAft>
                <a:spcPts val="2400"/>
              </a:spcAft>
            </a:pPr>
            <a:r>
              <a:rPr lang="es-ES" sz="3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</a:t>
            </a:r>
            <a:r>
              <a:rPr lang="es-E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r>
              <a:rPr lang="es-E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Line</a:t>
            </a:r>
            <a:b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publications on automating GDPR compliance assessment</a:t>
            </a:r>
            <a:b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PETS, </a:t>
            </a:r>
            <a:r>
              <a:rPr lang="es-E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Computers</a:t>
            </a:r>
            <a:r>
              <a:rPr lang="es-E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Security, IEEE Access, Computing, IEEE IWPE</a:t>
            </a:r>
          </a:p>
          <a:p>
            <a:pPr>
              <a:spcAft>
                <a:spcPts val="2400"/>
              </a:spcAft>
            </a:pPr>
            <a:r>
              <a:rPr lang="es-ES" sz="3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Collaborations</a:t>
            </a:r>
            <a:br>
              <a:rPr lang="es-E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CMU · ETH </a:t>
            </a:r>
            <a:r>
              <a:rPr lang="es-E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Zurich</a:t>
            </a:r>
            <a:r>
              <a:rPr lang="es-E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· </a:t>
            </a:r>
            <a:r>
              <a:rPr lang="es-E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King’s</a:t>
            </a:r>
            <a:r>
              <a:rPr lang="es-E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</a:t>
            </a:r>
            <a:r>
              <a:rPr lang="es-E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London · </a:t>
            </a:r>
            <a:r>
              <a:rPr lang="es-E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Former</a:t>
            </a:r>
            <a:r>
              <a:rPr lang="es-E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r>
              <a:rPr lang="es-E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Director · FTC EPN (Ecuador)</a:t>
            </a:r>
          </a:p>
        </p:txBody>
      </p:sp>
    </p:spTree>
    <p:extLst>
      <p:ext uri="{BB962C8B-B14F-4D97-AF65-F5344CB8AC3E}">
        <p14:creationId xmlns:p14="http://schemas.microsoft.com/office/powerpoint/2010/main" val="295235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58407-3A46-836B-2A68-0ADAE90B4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5086054-902D-8F2D-8EC0-400946EC3C3C}"/>
              </a:ext>
            </a:extLst>
          </p:cNvPr>
          <p:cNvSpPr txBox="1"/>
          <p:nvPr/>
        </p:nvSpPr>
        <p:spPr>
          <a:xfrm>
            <a:off x="6553200" y="5773431"/>
            <a:ext cx="10591800" cy="58618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5200"/>
              </a:lnSpc>
            </a:pPr>
            <a:r>
              <a:rPr lang="es-ES" sz="2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GDPR </a:t>
            </a:r>
            <a:r>
              <a:rPr lang="es-ES" sz="2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entered</a:t>
            </a:r>
            <a:r>
              <a:rPr lang="es-ES" sz="2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s-ES" sz="2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into</a:t>
            </a:r>
            <a:r>
              <a:rPr lang="es-ES" sz="2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s-ES" sz="2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force</a:t>
            </a:r>
            <a:r>
              <a:rPr lang="es-E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2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</a:t>
            </a:r>
            <a:r>
              <a:rPr lang="es-E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4.000M € in fines </a:t>
            </a:r>
            <a:r>
              <a:rPr lang="es-ES" sz="2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imposed</a:t>
            </a:r>
            <a:r>
              <a:rPr lang="es-E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</a:t>
            </a:r>
            <a:r>
              <a:rPr lang="es-E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2018.</a:t>
            </a:r>
            <a:endParaRPr lang="en-US" sz="2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15446ED-12B2-1A45-1F10-39A40824A863}"/>
              </a:ext>
            </a:extLst>
          </p:cNvPr>
          <p:cNvSpPr/>
          <p:nvPr/>
        </p:nvSpPr>
        <p:spPr>
          <a:xfrm>
            <a:off x="2585286" y="1823804"/>
            <a:ext cx="2772968" cy="312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>
                  <a:lumMod val="99570"/>
                  <a:lumOff val="430"/>
                </a:srgbClr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DB66D2C-6FE6-B72A-9BED-627192CD4A2C}"/>
              </a:ext>
            </a:extLst>
          </p:cNvPr>
          <p:cNvSpPr txBox="1"/>
          <p:nvPr/>
        </p:nvSpPr>
        <p:spPr>
          <a:xfrm>
            <a:off x="2585286" y="190500"/>
            <a:ext cx="13264314" cy="1558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404"/>
              </a:lnSpc>
              <a:spcBef>
                <a:spcPct val="0"/>
              </a:spcBef>
            </a:pPr>
            <a:r>
              <a:rPr lang="en-US" sz="7000" b="1" u="none" strike="noStrike" spc="26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CONTEXT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CF24FC2-50BC-58F1-6FAA-041E99161E02}"/>
              </a:ext>
            </a:extLst>
          </p:cNvPr>
          <p:cNvSpPr/>
          <p:nvPr/>
        </p:nvSpPr>
        <p:spPr>
          <a:xfrm rot="-5400000">
            <a:off x="-5110709" y="4495924"/>
            <a:ext cx="11520040" cy="1298623"/>
          </a:xfrm>
          <a:custGeom>
            <a:avLst/>
            <a:gdLst/>
            <a:ahLst/>
            <a:cxnLst/>
            <a:rect l="l" t="t" r="r" b="b"/>
            <a:pathLst>
              <a:path w="11520040" h="1298623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>
                  <a:lumMod val="99570"/>
                  <a:lumOff val="430"/>
                </a:srgbClr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pic>
        <p:nvPicPr>
          <p:cNvPr id="6" name="Imagen 5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AD0ED2F5-4A50-9037-FD53-A0C1833ADA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59" t="7160" r="5173" b="6162"/>
          <a:stretch>
            <a:fillRect/>
          </a:stretch>
        </p:blipFill>
        <p:spPr>
          <a:xfrm>
            <a:off x="2796040" y="5087631"/>
            <a:ext cx="2180640" cy="2151125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43D552-55C4-0542-2494-22B5484B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Online shop application marketplace vector icon for web store market.  online shop mobile phone app button for buy and sale digital store or  market, smart shopping and delivery technology | Premium Vector">
            <a:extLst>
              <a:ext uri="{FF2B5EF4-FFF2-40B4-BE49-F238E27FC236}">
                <a16:creationId xmlns:a16="http://schemas.microsoft.com/office/drawing/2014/main" id="{0D6F1A21-36A9-2062-2A5C-3113BCE5D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40" y="7259575"/>
            <a:ext cx="2168445" cy="21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7BFD739C-1FD0-4B23-6B0E-717776826570}"/>
              </a:ext>
            </a:extLst>
          </p:cNvPr>
          <p:cNvSpPr txBox="1"/>
          <p:nvPr/>
        </p:nvSpPr>
        <p:spPr>
          <a:xfrm>
            <a:off x="6553200" y="7738321"/>
            <a:ext cx="10591800" cy="125303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5200"/>
              </a:lnSpc>
            </a:pPr>
            <a:r>
              <a:rPr lang="es-ES" sz="2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~1500 apps are </a:t>
            </a:r>
            <a:r>
              <a:rPr lang="es-ES" sz="2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launched</a:t>
            </a:r>
            <a:r>
              <a:rPr lang="es-ES" sz="2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s-ES" sz="2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daily</a:t>
            </a:r>
            <a:r>
              <a:rPr lang="es-ES" sz="2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in </a:t>
            </a:r>
            <a:r>
              <a:rPr lang="es-ES" sz="2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the</a:t>
            </a:r>
            <a:r>
              <a:rPr lang="es-ES" sz="2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Google Play Store.</a:t>
            </a:r>
          </a:p>
          <a:p>
            <a:pPr>
              <a:lnSpc>
                <a:spcPts val="5200"/>
              </a:lnSpc>
            </a:pPr>
            <a:r>
              <a:rPr lang="es-ES" sz="2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Manual </a:t>
            </a:r>
            <a:r>
              <a:rPr lang="es-ES" sz="2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review</a:t>
            </a:r>
            <a:r>
              <a:rPr lang="es-ES" sz="2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s-ES" sz="2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is</a:t>
            </a:r>
            <a:r>
              <a:rPr lang="es-ES" sz="2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s-ES" sz="2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unfeasible</a:t>
            </a:r>
            <a:r>
              <a:rPr lang="es-ES" sz="2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at </a:t>
            </a:r>
            <a:r>
              <a:rPr lang="es-ES" sz="2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scale</a:t>
            </a:r>
            <a:r>
              <a:rPr lang="es-ES" sz="2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.</a:t>
            </a:r>
            <a:endParaRPr lang="en-US" sz="2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9" name="Gráfico 8" descr="Smartphone con relleno sólido">
            <a:extLst>
              <a:ext uri="{FF2B5EF4-FFF2-40B4-BE49-F238E27FC236}">
                <a16:creationId xmlns:a16="http://schemas.microsoft.com/office/drawing/2014/main" id="{0BB7BFCA-2C15-ECA4-734C-94A664138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4000" y="2658531"/>
            <a:ext cx="1451303" cy="1451303"/>
          </a:xfrm>
          <a:prstGeom prst="rect">
            <a:avLst/>
          </a:prstGeom>
        </p:spPr>
      </p:pic>
      <p:pic>
        <p:nvPicPr>
          <p:cNvPr id="10" name="Gráfico 9" descr="Servidor con relleno sólido">
            <a:extLst>
              <a:ext uri="{FF2B5EF4-FFF2-40B4-BE49-F238E27FC236}">
                <a16:creationId xmlns:a16="http://schemas.microsoft.com/office/drawing/2014/main" id="{683915B4-11B6-9980-A5E8-F66C443B51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27352" y="2427509"/>
            <a:ext cx="1757032" cy="1757032"/>
          </a:xfrm>
          <a:prstGeom prst="rect">
            <a:avLst/>
          </a:prstGeom>
        </p:spPr>
      </p:pic>
      <p:pic>
        <p:nvPicPr>
          <p:cNvPr id="11" name="Gráfico 10" descr="Inalámbrico con relleno sólido">
            <a:extLst>
              <a:ext uri="{FF2B5EF4-FFF2-40B4-BE49-F238E27FC236}">
                <a16:creationId xmlns:a16="http://schemas.microsoft.com/office/drawing/2014/main" id="{EC40692D-E2BA-D76C-277D-5DB9ADD7FD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8335534">
            <a:off x="2639061" y="2359562"/>
            <a:ext cx="914400" cy="914400"/>
          </a:xfrm>
          <a:prstGeom prst="rect">
            <a:avLst/>
          </a:prstGeom>
        </p:spPr>
      </p:pic>
      <p:sp>
        <p:nvSpPr>
          <p:cNvPr id="12" name="Forma libre 11">
            <a:extLst>
              <a:ext uri="{FF2B5EF4-FFF2-40B4-BE49-F238E27FC236}">
                <a16:creationId xmlns:a16="http://schemas.microsoft.com/office/drawing/2014/main" id="{328F8E66-E1DA-9C19-CF44-EFBC15774219}"/>
              </a:ext>
            </a:extLst>
          </p:cNvPr>
          <p:cNvSpPr/>
          <p:nvPr/>
        </p:nvSpPr>
        <p:spPr>
          <a:xfrm>
            <a:off x="2581686" y="3978144"/>
            <a:ext cx="2615609" cy="787334"/>
          </a:xfrm>
          <a:custGeom>
            <a:avLst/>
            <a:gdLst>
              <a:gd name="connsiteX0" fmla="*/ 0 w 2615609"/>
              <a:gd name="connsiteY0" fmla="*/ 0 h 787334"/>
              <a:gd name="connsiteX1" fmla="*/ 935665 w 2615609"/>
              <a:gd name="connsiteY1" fmla="*/ 786809 h 787334"/>
              <a:gd name="connsiteX2" fmla="*/ 2615609 w 2615609"/>
              <a:gd name="connsiteY2" fmla="*/ 127590 h 78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5609" h="787334">
                <a:moveTo>
                  <a:pt x="0" y="0"/>
                </a:moveTo>
                <a:cubicBezTo>
                  <a:pt x="249865" y="382772"/>
                  <a:pt x="499730" y="765544"/>
                  <a:pt x="935665" y="786809"/>
                </a:cubicBezTo>
                <a:cubicBezTo>
                  <a:pt x="1371600" y="808074"/>
                  <a:pt x="2353339" y="177209"/>
                  <a:pt x="2615609" y="12759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678D648-399C-53E1-CEDB-9750D3174821}"/>
              </a:ext>
            </a:extLst>
          </p:cNvPr>
          <p:cNvGrpSpPr/>
          <p:nvPr/>
        </p:nvGrpSpPr>
        <p:grpSpPr>
          <a:xfrm>
            <a:off x="3741323" y="3978144"/>
            <a:ext cx="914400" cy="914400"/>
            <a:chOff x="14492176" y="6008085"/>
            <a:chExt cx="914400" cy="914400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07DA564-CBD0-DD58-B42F-809D624026A2}"/>
                </a:ext>
              </a:extLst>
            </p:cNvPr>
            <p:cNvSpPr/>
            <p:nvPr/>
          </p:nvSpPr>
          <p:spPr>
            <a:xfrm>
              <a:off x="14552761" y="6160524"/>
              <a:ext cx="793229" cy="699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áfico 14" descr="Abrir sobre contorno">
              <a:extLst>
                <a:ext uri="{FF2B5EF4-FFF2-40B4-BE49-F238E27FC236}">
                  <a16:creationId xmlns:a16="http://schemas.microsoft.com/office/drawing/2014/main" id="{7AE19192-D1C1-970E-2466-419E45D6A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492176" y="6008085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Triángulo 15">
            <a:extLst>
              <a:ext uri="{FF2B5EF4-FFF2-40B4-BE49-F238E27FC236}">
                <a16:creationId xmlns:a16="http://schemas.microsoft.com/office/drawing/2014/main" id="{E15EA50B-B8C9-7E8B-427C-4DDEA7DD5F98}"/>
              </a:ext>
            </a:extLst>
          </p:cNvPr>
          <p:cNvSpPr/>
          <p:nvPr/>
        </p:nvSpPr>
        <p:spPr>
          <a:xfrm rot="4144964">
            <a:off x="5046391" y="3986454"/>
            <a:ext cx="178981" cy="26197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ángulo 16">
            <a:extLst>
              <a:ext uri="{FF2B5EF4-FFF2-40B4-BE49-F238E27FC236}">
                <a16:creationId xmlns:a16="http://schemas.microsoft.com/office/drawing/2014/main" id="{CD2F2CB0-0A41-F59B-56E2-EE97FEEDDCD6}"/>
              </a:ext>
            </a:extLst>
          </p:cNvPr>
          <p:cNvSpPr/>
          <p:nvPr/>
        </p:nvSpPr>
        <p:spPr>
          <a:xfrm rot="19912391">
            <a:off x="2524777" y="3877601"/>
            <a:ext cx="178981" cy="26197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6EE46BCB-5B71-8815-CB8E-BF49C0BDE1C8}"/>
              </a:ext>
            </a:extLst>
          </p:cNvPr>
          <p:cNvSpPr txBox="1"/>
          <p:nvPr/>
        </p:nvSpPr>
        <p:spPr>
          <a:xfrm>
            <a:off x="6553200" y="3019499"/>
            <a:ext cx="10756384" cy="58618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5200"/>
              </a:lnSpc>
            </a:pPr>
            <a:r>
              <a:rPr lang="en-US" sz="2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Widespread privacy risks in mobile applications.</a:t>
            </a:r>
          </a:p>
        </p:txBody>
      </p:sp>
    </p:spTree>
    <p:extLst>
      <p:ext uri="{BB962C8B-B14F-4D97-AF65-F5344CB8AC3E}">
        <p14:creationId xmlns:p14="http://schemas.microsoft.com/office/powerpoint/2010/main" val="428740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15DAA-C796-E254-D0C1-AD827A794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9F2AD9F7-44B5-1DAB-63D6-8A5059EFD0D8}"/>
              </a:ext>
            </a:extLst>
          </p:cNvPr>
          <p:cNvSpPr/>
          <p:nvPr/>
        </p:nvSpPr>
        <p:spPr>
          <a:xfrm>
            <a:off x="2585286" y="1866900"/>
            <a:ext cx="2772968" cy="312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>
                  <a:lumMod val="99570"/>
                  <a:lumOff val="430"/>
                </a:srgbClr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4B9D1EE-A288-DFE9-974B-E2435906510E}"/>
              </a:ext>
            </a:extLst>
          </p:cNvPr>
          <p:cNvSpPr txBox="1"/>
          <p:nvPr/>
        </p:nvSpPr>
        <p:spPr>
          <a:xfrm>
            <a:off x="2585286" y="266700"/>
            <a:ext cx="13264314" cy="1558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404"/>
              </a:lnSpc>
              <a:spcBef>
                <a:spcPct val="0"/>
              </a:spcBef>
            </a:pPr>
            <a:r>
              <a:rPr lang="en-US" sz="7000" b="1" spc="26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EVALUATION DESIGN</a:t>
            </a:r>
            <a:endParaRPr lang="en-US" sz="7000" b="1" u="none" strike="noStrike" spc="268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B727526-18B2-C8C1-E5E1-53B74AC4F64F}"/>
              </a:ext>
            </a:extLst>
          </p:cNvPr>
          <p:cNvSpPr/>
          <p:nvPr/>
        </p:nvSpPr>
        <p:spPr>
          <a:xfrm rot="-5400000">
            <a:off x="-5110709" y="4495924"/>
            <a:ext cx="11520040" cy="1298623"/>
          </a:xfrm>
          <a:custGeom>
            <a:avLst/>
            <a:gdLst/>
            <a:ahLst/>
            <a:cxnLst/>
            <a:rect l="l" t="t" r="r" b="b"/>
            <a:pathLst>
              <a:path w="11520040" h="1298623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>
                  <a:lumMod val="99570"/>
                  <a:lumOff val="430"/>
                </a:srgbClr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pic>
        <p:nvPicPr>
          <p:cNvPr id="8" name="Gráfico 7" descr="Documento contorno">
            <a:extLst>
              <a:ext uri="{FF2B5EF4-FFF2-40B4-BE49-F238E27FC236}">
                <a16:creationId xmlns:a16="http://schemas.microsoft.com/office/drawing/2014/main" id="{070544E1-B17B-CE27-E3E5-EEE51A561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1766" y="3139344"/>
            <a:ext cx="1378384" cy="1378384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81B5C3D2-B515-32AC-E0D0-9A54FA5F4433}"/>
              </a:ext>
            </a:extLst>
          </p:cNvPr>
          <p:cNvSpPr txBox="1"/>
          <p:nvPr/>
        </p:nvSpPr>
        <p:spPr>
          <a:xfrm>
            <a:off x="6731556" y="2667239"/>
            <a:ext cx="31629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00"/>
              </a:lnSpc>
              <a:spcBef>
                <a:spcPct val="0"/>
              </a:spcBef>
            </a:pPr>
            <a:r>
              <a:rPr lang="en-US" sz="2800" b="1" spc="268" dirty="0">
                <a:solidFill>
                  <a:srgbClr val="013B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Privacy Policy</a:t>
            </a:r>
            <a:endParaRPr lang="en-US" sz="2800" b="1" u="none" strike="noStrike" spc="268" dirty="0">
              <a:solidFill>
                <a:srgbClr val="013B6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5" name="Gráfico 14" descr="Smartphone con relleno sólido">
            <a:extLst>
              <a:ext uri="{FF2B5EF4-FFF2-40B4-BE49-F238E27FC236}">
                <a16:creationId xmlns:a16="http://schemas.microsoft.com/office/drawing/2014/main" id="{31EF37EB-D3D0-A7BD-0192-8CD8FE383F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0600" y="7814010"/>
            <a:ext cx="1990079" cy="199007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B3AFFAC-3A84-024B-6002-03C3A1F01B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0011" y="8213623"/>
            <a:ext cx="1611259" cy="120844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0ADEDA9-3505-FDE9-8B86-1FED0B603F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4251" y="2868147"/>
            <a:ext cx="1873234" cy="2243158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4FAAC2CE-5333-19AE-19C3-28018FE77AF3}"/>
              </a:ext>
            </a:extLst>
          </p:cNvPr>
          <p:cNvGrpSpPr/>
          <p:nvPr/>
        </p:nvGrpSpPr>
        <p:grpSpPr>
          <a:xfrm>
            <a:off x="12487190" y="5957271"/>
            <a:ext cx="990600" cy="1017216"/>
            <a:chOff x="12611100" y="5092092"/>
            <a:chExt cx="990600" cy="1017216"/>
          </a:xfrm>
        </p:grpSpPr>
        <p:pic>
          <p:nvPicPr>
            <p:cNvPr id="23" name="Gráfico 22" descr="Agregar con relleno sólido">
              <a:extLst>
                <a:ext uri="{FF2B5EF4-FFF2-40B4-BE49-F238E27FC236}">
                  <a16:creationId xmlns:a16="http://schemas.microsoft.com/office/drawing/2014/main" id="{106BE251-3D36-D60D-A4F7-E2351CB9F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700000">
              <a:off x="12649200" y="5143500"/>
              <a:ext cx="914400" cy="914400"/>
            </a:xfrm>
            <a:prstGeom prst="rect">
              <a:avLst/>
            </a:prstGeom>
          </p:spPr>
        </p:pic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DF5FD32C-4DA3-A389-A555-00E8D6F9E5BE}"/>
                </a:ext>
              </a:extLst>
            </p:cNvPr>
            <p:cNvSpPr/>
            <p:nvPr/>
          </p:nvSpPr>
          <p:spPr>
            <a:xfrm>
              <a:off x="12611100" y="5092092"/>
              <a:ext cx="990600" cy="1017216"/>
            </a:xfrm>
            <a:prstGeom prst="ellipse">
              <a:avLst/>
            </a:prstGeom>
            <a:noFill/>
            <a:ln w="38100">
              <a:solidFill>
                <a:srgbClr val="013B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Gráfico 26" descr="Flecha lineal: recto con relleno sólido">
            <a:extLst>
              <a:ext uri="{FF2B5EF4-FFF2-40B4-BE49-F238E27FC236}">
                <a16:creationId xmlns:a16="http://schemas.microsoft.com/office/drawing/2014/main" id="{4B5C0E4F-8972-BBB3-9DDC-F3878A17E7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4804302" y="2667510"/>
            <a:ext cx="2787464" cy="2787464"/>
          </a:xfrm>
          <a:prstGeom prst="rect">
            <a:avLst/>
          </a:prstGeom>
        </p:spPr>
      </p:pic>
      <p:pic>
        <p:nvPicPr>
          <p:cNvPr id="29" name="Gráfico 28" descr="Flecha lineal: curva en sentido contrario de las agujas del reloj con relleno sólido">
            <a:extLst>
              <a:ext uri="{FF2B5EF4-FFF2-40B4-BE49-F238E27FC236}">
                <a16:creationId xmlns:a16="http://schemas.microsoft.com/office/drawing/2014/main" id="{43D88E63-429A-135B-BDAE-B4E5193073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777683">
            <a:off x="10378862" y="6921684"/>
            <a:ext cx="2688363" cy="2688363"/>
          </a:xfrm>
          <a:prstGeom prst="rect">
            <a:avLst/>
          </a:prstGeom>
        </p:spPr>
      </p:pic>
      <p:pic>
        <p:nvPicPr>
          <p:cNvPr id="30" name="Gráfico 29" descr="Flecha lineal: curva en sentido contrario de las agujas del reloj con relleno sólido">
            <a:extLst>
              <a:ext uri="{FF2B5EF4-FFF2-40B4-BE49-F238E27FC236}">
                <a16:creationId xmlns:a16="http://schemas.microsoft.com/office/drawing/2014/main" id="{6A074566-7569-1A84-E629-EE598D3B20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6795437" flipH="1">
            <a:off x="10596675" y="3175918"/>
            <a:ext cx="2666618" cy="2666618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769F0148-B5B5-2225-7762-08517C6996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88736" y="7783928"/>
            <a:ext cx="3754864" cy="1990079"/>
          </a:xfrm>
          <a:prstGeom prst="rect">
            <a:avLst/>
          </a:prstGeom>
        </p:spPr>
      </p:pic>
      <p:pic>
        <p:nvPicPr>
          <p:cNvPr id="32" name="Gráfico 31" descr="Flecha lineal: recto con relleno sólido">
            <a:extLst>
              <a:ext uri="{FF2B5EF4-FFF2-40B4-BE49-F238E27FC236}">
                <a16:creationId xmlns:a16="http://schemas.microsoft.com/office/drawing/2014/main" id="{C1157249-F3B2-87C8-A3D9-93F2AD06B8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5823136" y="7385236"/>
            <a:ext cx="2787464" cy="2787464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303B2E46-AB74-A88B-1B37-685E79F41D6A}"/>
              </a:ext>
            </a:extLst>
          </p:cNvPr>
          <p:cNvGrpSpPr/>
          <p:nvPr/>
        </p:nvGrpSpPr>
        <p:grpSpPr>
          <a:xfrm>
            <a:off x="8753604" y="3366980"/>
            <a:ext cx="1457306" cy="1345240"/>
            <a:chOff x="12181764" y="8237934"/>
            <a:chExt cx="1997177" cy="1997177"/>
          </a:xfrm>
        </p:grpSpPr>
        <p:pic>
          <p:nvPicPr>
            <p:cNvPr id="34" name="Gráfico 33" descr="Identificación de empleado contorno">
              <a:extLst>
                <a:ext uri="{FF2B5EF4-FFF2-40B4-BE49-F238E27FC236}">
                  <a16:creationId xmlns:a16="http://schemas.microsoft.com/office/drawing/2014/main" id="{CD01B8E3-DCF4-AD58-7CE0-45F7ADF02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2181764" y="8237934"/>
              <a:ext cx="1997177" cy="1997177"/>
            </a:xfrm>
            <a:prstGeom prst="rect">
              <a:avLst/>
            </a:prstGeom>
          </p:spPr>
        </p:pic>
        <p:pic>
          <p:nvPicPr>
            <p:cNvPr id="3080" name="Picture 8" descr="google play store icon logo symbol 22484501 PNG">
              <a:extLst>
                <a:ext uri="{FF2B5EF4-FFF2-40B4-BE49-F238E27FC236}">
                  <a16:creationId xmlns:a16="http://schemas.microsoft.com/office/drawing/2014/main" id="{FF8379AD-431D-AF21-E197-BF94F5D22A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45" t="17157" r="13766" b="17037"/>
            <a:stretch/>
          </p:blipFill>
          <p:spPr bwMode="auto">
            <a:xfrm>
              <a:off x="12496800" y="9008235"/>
              <a:ext cx="820928" cy="807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4">
            <a:extLst>
              <a:ext uri="{FF2B5EF4-FFF2-40B4-BE49-F238E27FC236}">
                <a16:creationId xmlns:a16="http://schemas.microsoft.com/office/drawing/2014/main" id="{B411DB82-43D2-33FC-284B-4E3ABB5362A2}"/>
              </a:ext>
            </a:extLst>
          </p:cNvPr>
          <p:cNvSpPr txBox="1"/>
          <p:nvPr/>
        </p:nvSpPr>
        <p:spPr>
          <a:xfrm>
            <a:off x="8058502" y="4553779"/>
            <a:ext cx="31629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00"/>
              </a:lnSpc>
              <a:spcBef>
                <a:spcPct val="0"/>
              </a:spcBef>
            </a:pPr>
            <a:r>
              <a:rPr lang="en-US" sz="2800" b="1" spc="268" dirty="0">
                <a:solidFill>
                  <a:srgbClr val="013B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Privacy Labels</a:t>
            </a:r>
            <a:endParaRPr lang="en-US" sz="2800" b="1" u="none" strike="noStrike" spc="268" dirty="0">
              <a:solidFill>
                <a:srgbClr val="013B6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41" name="Abrir llave 40">
            <a:extLst>
              <a:ext uri="{FF2B5EF4-FFF2-40B4-BE49-F238E27FC236}">
                <a16:creationId xmlns:a16="http://schemas.microsoft.com/office/drawing/2014/main" id="{97FD5EF8-545C-A5E5-1903-3769AF0104D7}"/>
              </a:ext>
            </a:extLst>
          </p:cNvPr>
          <p:cNvSpPr/>
          <p:nvPr/>
        </p:nvSpPr>
        <p:spPr>
          <a:xfrm>
            <a:off x="13777870" y="4533488"/>
            <a:ext cx="685800" cy="3864782"/>
          </a:xfrm>
          <a:prstGeom prst="leftBrace">
            <a:avLst/>
          </a:prstGeom>
          <a:ln w="31750">
            <a:solidFill>
              <a:srgbClr val="013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20625B68-2A77-2801-6132-65F3E535C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579" y="5111305"/>
            <a:ext cx="767958" cy="76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Download Cross, Sign, Icon. Royalty-Free Vector Graphic - Pixabay">
            <a:extLst>
              <a:ext uri="{FF2B5EF4-FFF2-40B4-BE49-F238E27FC236}">
                <a16:creationId xmlns:a16="http://schemas.microsoft.com/office/drawing/2014/main" id="{5A90CEED-9437-0314-919A-486FDB0A3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08585" y="6790814"/>
            <a:ext cx="767952" cy="76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">
            <a:extLst>
              <a:ext uri="{FF2B5EF4-FFF2-40B4-BE49-F238E27FC236}">
                <a16:creationId xmlns:a16="http://schemas.microsoft.com/office/drawing/2014/main" id="{981034BE-23B6-6A7A-53EB-46F40EF751BF}"/>
              </a:ext>
            </a:extLst>
          </p:cNvPr>
          <p:cNvSpPr txBox="1"/>
          <p:nvPr/>
        </p:nvSpPr>
        <p:spPr>
          <a:xfrm>
            <a:off x="15240000" y="5326857"/>
            <a:ext cx="31629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00"/>
              </a:lnSpc>
              <a:spcBef>
                <a:spcPct val="0"/>
              </a:spcBef>
            </a:pPr>
            <a:r>
              <a:rPr lang="en-US" sz="2800" b="1" u="none" strike="noStrike" spc="268" dirty="0">
                <a:solidFill>
                  <a:srgbClr val="013B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Compliance</a:t>
            </a:r>
          </a:p>
        </p:txBody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4D9E24FC-4B9F-D8C9-3138-C97CF1B32E53}"/>
              </a:ext>
            </a:extLst>
          </p:cNvPr>
          <p:cNvSpPr txBox="1"/>
          <p:nvPr/>
        </p:nvSpPr>
        <p:spPr>
          <a:xfrm>
            <a:off x="15095900" y="6736686"/>
            <a:ext cx="2786085" cy="1005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000"/>
              </a:lnSpc>
              <a:spcBef>
                <a:spcPct val="0"/>
              </a:spcBef>
            </a:pPr>
            <a:r>
              <a:rPr lang="en-US" sz="2800" b="1" u="none" spc="268" dirty="0">
                <a:solidFill>
                  <a:srgbClr val="013B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Non Compliance</a:t>
            </a:r>
          </a:p>
        </p:txBody>
      </p:sp>
      <p:pic>
        <p:nvPicPr>
          <p:cNvPr id="47" name="Imagen 46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253C5539-DC4E-05A5-DE6B-E3ADD130BC5E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6959" t="7160" r="5173" b="6162"/>
          <a:stretch>
            <a:fillRect/>
          </a:stretch>
        </p:blipFill>
        <p:spPr>
          <a:xfrm>
            <a:off x="5943600" y="5428892"/>
            <a:ext cx="1810102" cy="1785602"/>
          </a:xfrm>
          <a:prstGeom prst="rect">
            <a:avLst/>
          </a:prstGeom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8BDCEC51-E152-B343-4DA3-DDD4FC05722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85142" y="5295900"/>
            <a:ext cx="1875134" cy="2812701"/>
          </a:xfrm>
          <a:prstGeom prst="rect">
            <a:avLst/>
          </a:prstGeom>
        </p:spPr>
      </p:pic>
      <p:pic>
        <p:nvPicPr>
          <p:cNvPr id="50" name="Gráfico 49" descr="Flecha lineal: recto con relleno sólido">
            <a:extLst>
              <a:ext uri="{FF2B5EF4-FFF2-40B4-BE49-F238E27FC236}">
                <a16:creationId xmlns:a16="http://schemas.microsoft.com/office/drawing/2014/main" id="{74588247-7A2C-597F-07C4-0B31E092DE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9366367" y="5076733"/>
            <a:ext cx="2787464" cy="2787464"/>
          </a:xfrm>
          <a:prstGeom prst="rect">
            <a:avLst/>
          </a:prstGeom>
        </p:spPr>
      </p:pic>
      <p:pic>
        <p:nvPicPr>
          <p:cNvPr id="2" name="Gráfico 1" descr="Lista de comprobación contorno">
            <a:extLst>
              <a:ext uri="{FF2B5EF4-FFF2-40B4-BE49-F238E27FC236}">
                <a16:creationId xmlns:a16="http://schemas.microsoft.com/office/drawing/2014/main" id="{D50F2BD5-C995-6AFB-2A68-494D5C39F1B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5839630" y="3408686"/>
            <a:ext cx="1298624" cy="1298624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567078-C41F-647B-7E55-68137D4E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6585A66F-1C7A-1254-F01D-B60AB7D9396A}"/>
              </a:ext>
            </a:extLst>
          </p:cNvPr>
          <p:cNvSpPr/>
          <p:nvPr/>
        </p:nvSpPr>
        <p:spPr>
          <a:xfrm>
            <a:off x="2057400" y="2578111"/>
            <a:ext cx="11229864" cy="2876864"/>
          </a:xfrm>
          <a:prstGeom prst="roundRect">
            <a:avLst>
              <a:gd name="adj" fmla="val 4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C6ED800E-2849-2BFE-AC3D-1279058B3D8F}"/>
              </a:ext>
            </a:extLst>
          </p:cNvPr>
          <p:cNvSpPr/>
          <p:nvPr/>
        </p:nvSpPr>
        <p:spPr>
          <a:xfrm>
            <a:off x="5358254" y="5461980"/>
            <a:ext cx="6826378" cy="2016970"/>
          </a:xfrm>
          <a:prstGeom prst="roundRect">
            <a:avLst>
              <a:gd name="adj" fmla="val 631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619E687B-6793-C40F-97DF-DEC8AAB5A1FF}"/>
              </a:ext>
            </a:extLst>
          </p:cNvPr>
          <p:cNvSpPr/>
          <p:nvPr/>
        </p:nvSpPr>
        <p:spPr>
          <a:xfrm>
            <a:off x="2057400" y="7484682"/>
            <a:ext cx="11229864" cy="2413700"/>
          </a:xfrm>
          <a:prstGeom prst="roundRect">
            <a:avLst>
              <a:gd name="adj" fmla="val 614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E9938953-18B6-056F-96FD-169F7AD42D8E}"/>
              </a:ext>
            </a:extLst>
          </p:cNvPr>
          <p:cNvSpPr/>
          <p:nvPr/>
        </p:nvSpPr>
        <p:spPr>
          <a:xfrm>
            <a:off x="10562314" y="2856628"/>
            <a:ext cx="2306137" cy="63855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Disclosures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E6CF6538-1D40-2E9C-289D-7DA54A96CEF5}"/>
              </a:ext>
            </a:extLst>
          </p:cNvPr>
          <p:cNvSpPr/>
          <p:nvPr/>
        </p:nvSpPr>
        <p:spPr>
          <a:xfrm>
            <a:off x="9112514" y="6728481"/>
            <a:ext cx="2187485" cy="62071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Regulation</a:t>
            </a:r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D2F592CC-9D77-2118-C716-C44CDC41F212}"/>
              </a:ext>
            </a:extLst>
          </p:cNvPr>
          <p:cNvSpPr/>
          <p:nvPr/>
        </p:nvSpPr>
        <p:spPr>
          <a:xfrm>
            <a:off x="10728003" y="9073106"/>
            <a:ext cx="1990079" cy="6530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270071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/>
      <p:bldP spid="10" grpId="0" animBg="1"/>
      <p:bldP spid="12" grpId="0" animBg="1"/>
      <p:bldP spid="13" grpId="0" animBg="1"/>
      <p:bldP spid="14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F5C4A-7BBE-6E62-4384-12BDD3592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" name="Rectángulo redondeado 4156">
            <a:extLst>
              <a:ext uri="{FF2B5EF4-FFF2-40B4-BE49-F238E27FC236}">
                <a16:creationId xmlns:a16="http://schemas.microsoft.com/office/drawing/2014/main" id="{806898C5-0A6A-95F8-F11B-BDB03F5ED4DE}"/>
              </a:ext>
            </a:extLst>
          </p:cNvPr>
          <p:cNvSpPr/>
          <p:nvPr/>
        </p:nvSpPr>
        <p:spPr>
          <a:xfrm>
            <a:off x="2133601" y="2595796"/>
            <a:ext cx="11125200" cy="6934199"/>
          </a:xfrm>
          <a:prstGeom prst="roundRect">
            <a:avLst>
              <a:gd name="adj" fmla="val 2367"/>
            </a:avLst>
          </a:prstGeom>
          <a:noFill/>
          <a:ln w="444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F4D436C-F9A3-4AC0-FC29-EBC7F5F4396E}"/>
              </a:ext>
            </a:extLst>
          </p:cNvPr>
          <p:cNvSpPr/>
          <p:nvPr/>
        </p:nvSpPr>
        <p:spPr>
          <a:xfrm>
            <a:off x="2585286" y="1859111"/>
            <a:ext cx="2772968" cy="312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>
                  <a:lumMod val="99570"/>
                  <a:lumOff val="430"/>
                </a:srgbClr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A2A2211-9B91-AA35-FD6C-C83F17516FA6}"/>
              </a:ext>
            </a:extLst>
          </p:cNvPr>
          <p:cNvSpPr txBox="1"/>
          <p:nvPr/>
        </p:nvSpPr>
        <p:spPr>
          <a:xfrm>
            <a:off x="2585286" y="266700"/>
            <a:ext cx="13264314" cy="1558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404"/>
              </a:lnSpc>
              <a:spcBef>
                <a:spcPct val="0"/>
              </a:spcBef>
            </a:pPr>
            <a:r>
              <a:rPr lang="en-US" sz="7000" b="1" u="none" strike="noStrike" spc="26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PLATFORM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76B1AB2-6B00-FA1D-BE65-E6E62A995FC8}"/>
              </a:ext>
            </a:extLst>
          </p:cNvPr>
          <p:cNvSpPr/>
          <p:nvPr/>
        </p:nvSpPr>
        <p:spPr>
          <a:xfrm rot="-5400000">
            <a:off x="-5110709" y="4495924"/>
            <a:ext cx="11520040" cy="1298623"/>
          </a:xfrm>
          <a:custGeom>
            <a:avLst/>
            <a:gdLst/>
            <a:ahLst/>
            <a:cxnLst/>
            <a:rect l="l" t="t" r="r" b="b"/>
            <a:pathLst>
              <a:path w="11520040" h="1298623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>
                  <a:lumMod val="99570"/>
                  <a:lumOff val="430"/>
                </a:srgbClr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B2A68907-E74A-117F-83AB-4C9FB7712816}"/>
              </a:ext>
            </a:extLst>
          </p:cNvPr>
          <p:cNvSpPr/>
          <p:nvPr/>
        </p:nvSpPr>
        <p:spPr>
          <a:xfrm>
            <a:off x="7586606" y="3342297"/>
            <a:ext cx="2857500" cy="1854779"/>
          </a:xfrm>
          <a:prstGeom prst="roundRect">
            <a:avLst>
              <a:gd name="adj" fmla="val 14053"/>
            </a:avLst>
          </a:prstGeom>
          <a:noFill/>
          <a:ln>
            <a:solidFill>
              <a:srgbClr val="013B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0190F28-DAA2-495A-1751-09475DBCD1F1}"/>
              </a:ext>
            </a:extLst>
          </p:cNvPr>
          <p:cNvSpPr txBox="1"/>
          <p:nvPr/>
        </p:nvSpPr>
        <p:spPr>
          <a:xfrm>
            <a:off x="7869289" y="3272494"/>
            <a:ext cx="2286000" cy="625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s-ES" sz="3800" b="0" i="0" dirty="0">
                <a:solidFill>
                  <a:srgbClr val="013B6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17D50BB-B225-F59F-17EC-5479D92A3496}"/>
              </a:ext>
            </a:extLst>
          </p:cNvPr>
          <p:cNvSpPr/>
          <p:nvPr/>
        </p:nvSpPr>
        <p:spPr>
          <a:xfrm>
            <a:off x="2588780" y="3238500"/>
            <a:ext cx="3399383" cy="2057400"/>
          </a:xfrm>
          <a:prstGeom prst="roundRect">
            <a:avLst>
              <a:gd name="adj" fmla="val 13233"/>
            </a:avLst>
          </a:prstGeom>
          <a:noFill/>
          <a:ln>
            <a:solidFill>
              <a:srgbClr val="013B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google play store icon logo symbol 22484501 PNG">
            <a:extLst>
              <a:ext uri="{FF2B5EF4-FFF2-40B4-BE49-F238E27FC236}">
                <a16:creationId xmlns:a16="http://schemas.microsoft.com/office/drawing/2014/main" id="{8E306C9E-9B50-E54E-A35A-A337640A5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t="17157" r="13766" b="17037"/>
          <a:stretch/>
        </p:blipFill>
        <p:spPr bwMode="auto">
          <a:xfrm>
            <a:off x="3279559" y="4004048"/>
            <a:ext cx="979295" cy="88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 abajo 10">
            <a:extLst>
              <a:ext uri="{FF2B5EF4-FFF2-40B4-BE49-F238E27FC236}">
                <a16:creationId xmlns:a16="http://schemas.microsoft.com/office/drawing/2014/main" id="{992CD9B5-E6C4-7F4A-10F7-BDF6FC79768D}"/>
              </a:ext>
            </a:extLst>
          </p:cNvPr>
          <p:cNvSpPr/>
          <p:nvPr/>
        </p:nvSpPr>
        <p:spPr>
          <a:xfrm>
            <a:off x="4840281" y="4144667"/>
            <a:ext cx="307557" cy="681516"/>
          </a:xfrm>
          <a:prstGeom prst="downArrow">
            <a:avLst>
              <a:gd name="adj1" fmla="val 26876"/>
              <a:gd name="adj2" fmla="val 83034"/>
            </a:avLst>
          </a:prstGeom>
          <a:solidFill>
            <a:srgbClr val="5084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02EB078-97BC-0C0A-6315-EEB922C6B9D3}"/>
              </a:ext>
            </a:extLst>
          </p:cNvPr>
          <p:cNvCxnSpPr/>
          <p:nvPr/>
        </p:nvCxnSpPr>
        <p:spPr>
          <a:xfrm>
            <a:off x="4727359" y="4906789"/>
            <a:ext cx="533400" cy="0"/>
          </a:xfrm>
          <a:prstGeom prst="line">
            <a:avLst/>
          </a:prstGeom>
          <a:ln w="57150">
            <a:solidFill>
              <a:srgbClr val="5084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">
            <a:extLst>
              <a:ext uri="{FF2B5EF4-FFF2-40B4-BE49-F238E27FC236}">
                <a16:creationId xmlns:a16="http://schemas.microsoft.com/office/drawing/2014/main" id="{8A3DCA41-AF33-B470-906B-8E44000AB51C}"/>
              </a:ext>
            </a:extLst>
          </p:cNvPr>
          <p:cNvSpPr txBox="1"/>
          <p:nvPr/>
        </p:nvSpPr>
        <p:spPr>
          <a:xfrm>
            <a:off x="3058248" y="3189290"/>
            <a:ext cx="2476500" cy="625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s-ES" sz="3800" b="0" i="0" dirty="0" err="1">
                <a:solidFill>
                  <a:srgbClr val="013B6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</a:t>
            </a:r>
            <a:endParaRPr lang="es-ES" sz="3800" b="0" i="0" dirty="0">
              <a:solidFill>
                <a:srgbClr val="013B6F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B01F73B2-C86A-F362-7D01-A604F25057E2}"/>
              </a:ext>
            </a:extLst>
          </p:cNvPr>
          <p:cNvSpPr/>
          <p:nvPr/>
        </p:nvSpPr>
        <p:spPr>
          <a:xfrm>
            <a:off x="7575136" y="6299466"/>
            <a:ext cx="5394312" cy="2752444"/>
          </a:xfrm>
          <a:prstGeom prst="roundRect">
            <a:avLst>
              <a:gd name="adj" fmla="val 13233"/>
            </a:avLst>
          </a:prstGeom>
          <a:noFill/>
          <a:ln>
            <a:solidFill>
              <a:srgbClr val="013B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FC233CE6-F8BA-402F-702E-59546F0ED663}"/>
              </a:ext>
            </a:extLst>
          </p:cNvPr>
          <p:cNvSpPr txBox="1"/>
          <p:nvPr/>
        </p:nvSpPr>
        <p:spPr>
          <a:xfrm>
            <a:off x="9121348" y="6339840"/>
            <a:ext cx="2476500" cy="625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s-ES" sz="3800" b="0" i="0" dirty="0">
                <a:solidFill>
                  <a:srgbClr val="013B6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Traffic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1875DBA-6B3C-88B0-A899-D1ED9796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448" y="6245557"/>
            <a:ext cx="7620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ADBEB973-4101-5DBD-12D2-B2435C18D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889" y="3234842"/>
            <a:ext cx="7620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B3E85DF0-70DD-2A53-D39E-F6B97EE0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887" y="3159544"/>
            <a:ext cx="7620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232AE5D9-45F9-7644-F347-D9E7C7F30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272" y="6355891"/>
            <a:ext cx="8001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FED5C8B2-35F6-7ADF-AC42-A018CE885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239" y="3334079"/>
            <a:ext cx="8001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>
            <a:extLst>
              <a:ext uri="{FF2B5EF4-FFF2-40B4-BE49-F238E27FC236}">
                <a16:creationId xmlns:a16="http://schemas.microsoft.com/office/drawing/2014/main" id="{7DB38755-8624-D164-6767-B5161F6CC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45" y="3261144"/>
            <a:ext cx="8001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upo 62">
            <a:extLst>
              <a:ext uri="{FF2B5EF4-FFF2-40B4-BE49-F238E27FC236}">
                <a16:creationId xmlns:a16="http://schemas.microsoft.com/office/drawing/2014/main" id="{BE4E5765-5B03-103E-BD69-D51BFBBEB67E}"/>
              </a:ext>
            </a:extLst>
          </p:cNvPr>
          <p:cNvGrpSpPr/>
          <p:nvPr/>
        </p:nvGrpSpPr>
        <p:grpSpPr>
          <a:xfrm>
            <a:off x="7466352" y="7020257"/>
            <a:ext cx="1298290" cy="1249582"/>
            <a:chOff x="8886402" y="7799732"/>
            <a:chExt cx="1298290" cy="1249582"/>
          </a:xfrm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73BD35AA-208A-8870-0A44-B995606864B6}"/>
                </a:ext>
              </a:extLst>
            </p:cNvPr>
            <p:cNvGrpSpPr/>
            <p:nvPr/>
          </p:nvGrpSpPr>
          <p:grpSpPr>
            <a:xfrm>
              <a:off x="8886402" y="7799732"/>
              <a:ext cx="1298290" cy="1249582"/>
              <a:chOff x="10630384" y="7704797"/>
              <a:chExt cx="1398517" cy="1383989"/>
            </a:xfrm>
          </p:grpSpPr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4035B316-C5AB-A110-A2B4-58109E61775D}"/>
                  </a:ext>
                </a:extLst>
              </p:cNvPr>
              <p:cNvSpPr/>
              <p:nvPr/>
            </p:nvSpPr>
            <p:spPr>
              <a:xfrm>
                <a:off x="10994480" y="7795016"/>
                <a:ext cx="670321" cy="1203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Gráfico 39" descr="Smartphone con relleno sólido">
                <a:extLst>
                  <a:ext uri="{FF2B5EF4-FFF2-40B4-BE49-F238E27FC236}">
                    <a16:creationId xmlns:a16="http://schemas.microsoft.com/office/drawing/2014/main" id="{5848070C-E09B-7B1C-2C58-12103686C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630384" y="7704797"/>
                <a:ext cx="1398517" cy="1383989"/>
              </a:xfrm>
              <a:prstGeom prst="rect">
                <a:avLst/>
              </a:prstGeom>
            </p:spPr>
          </p:pic>
        </p:grpSp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id="{FC595812-7A90-694A-E5E9-312D97B46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852" y="7950726"/>
              <a:ext cx="748718" cy="981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96" name="Grupo 4095">
            <a:extLst>
              <a:ext uri="{FF2B5EF4-FFF2-40B4-BE49-F238E27FC236}">
                <a16:creationId xmlns:a16="http://schemas.microsoft.com/office/drawing/2014/main" id="{7583598E-851D-0C08-53F4-439DB564B799}"/>
              </a:ext>
            </a:extLst>
          </p:cNvPr>
          <p:cNvGrpSpPr/>
          <p:nvPr/>
        </p:nvGrpSpPr>
        <p:grpSpPr>
          <a:xfrm>
            <a:off x="7680899" y="7202638"/>
            <a:ext cx="1298290" cy="1249582"/>
            <a:chOff x="8886402" y="7799732"/>
            <a:chExt cx="1298290" cy="1249582"/>
          </a:xfrm>
        </p:grpSpPr>
        <p:grpSp>
          <p:nvGrpSpPr>
            <p:cNvPr id="4097" name="Grupo 4096">
              <a:extLst>
                <a:ext uri="{FF2B5EF4-FFF2-40B4-BE49-F238E27FC236}">
                  <a16:creationId xmlns:a16="http://schemas.microsoft.com/office/drawing/2014/main" id="{7AC85800-10A5-FB94-CE72-9EE38342EAF3}"/>
                </a:ext>
              </a:extLst>
            </p:cNvPr>
            <p:cNvGrpSpPr/>
            <p:nvPr/>
          </p:nvGrpSpPr>
          <p:grpSpPr>
            <a:xfrm>
              <a:off x="8886402" y="7799732"/>
              <a:ext cx="1298290" cy="1249582"/>
              <a:chOff x="10630384" y="7704797"/>
              <a:chExt cx="1398517" cy="1383989"/>
            </a:xfrm>
          </p:grpSpPr>
          <p:sp>
            <p:nvSpPr>
              <p:cNvPr id="4101" name="Rectángulo 4100">
                <a:extLst>
                  <a:ext uri="{FF2B5EF4-FFF2-40B4-BE49-F238E27FC236}">
                    <a16:creationId xmlns:a16="http://schemas.microsoft.com/office/drawing/2014/main" id="{90D7BB2E-4201-BC97-4C09-24C65AFCE2C7}"/>
                  </a:ext>
                </a:extLst>
              </p:cNvPr>
              <p:cNvSpPr/>
              <p:nvPr/>
            </p:nvSpPr>
            <p:spPr>
              <a:xfrm>
                <a:off x="10994480" y="7795016"/>
                <a:ext cx="670321" cy="1203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03" name="Gráfico 4102" descr="Smartphone con relleno sólido">
                <a:extLst>
                  <a:ext uri="{FF2B5EF4-FFF2-40B4-BE49-F238E27FC236}">
                    <a16:creationId xmlns:a16="http://schemas.microsoft.com/office/drawing/2014/main" id="{6BF75BBA-8725-3F85-DB13-9349C6453E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630384" y="7704797"/>
                <a:ext cx="1398517" cy="1383989"/>
              </a:xfrm>
              <a:prstGeom prst="rect">
                <a:avLst/>
              </a:prstGeom>
            </p:spPr>
          </p:pic>
        </p:grpSp>
        <p:pic>
          <p:nvPicPr>
            <p:cNvPr id="4099" name="Picture 2">
              <a:extLst>
                <a:ext uri="{FF2B5EF4-FFF2-40B4-BE49-F238E27FC236}">
                  <a16:creationId xmlns:a16="http://schemas.microsoft.com/office/drawing/2014/main" id="{FAB67DC3-8ADD-7BF4-9B33-0DC49D97C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852" y="7950726"/>
              <a:ext cx="748718" cy="981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04" name="Grupo 4103">
            <a:extLst>
              <a:ext uri="{FF2B5EF4-FFF2-40B4-BE49-F238E27FC236}">
                <a16:creationId xmlns:a16="http://schemas.microsoft.com/office/drawing/2014/main" id="{BF9C984B-35A1-AA10-4F90-26B4B8F6AD1B}"/>
              </a:ext>
            </a:extLst>
          </p:cNvPr>
          <p:cNvGrpSpPr/>
          <p:nvPr/>
        </p:nvGrpSpPr>
        <p:grpSpPr>
          <a:xfrm>
            <a:off x="7900945" y="7387114"/>
            <a:ext cx="1298290" cy="1249582"/>
            <a:chOff x="8886402" y="7799732"/>
            <a:chExt cx="1298290" cy="1249582"/>
          </a:xfrm>
        </p:grpSpPr>
        <p:grpSp>
          <p:nvGrpSpPr>
            <p:cNvPr id="4105" name="Grupo 4104">
              <a:extLst>
                <a:ext uri="{FF2B5EF4-FFF2-40B4-BE49-F238E27FC236}">
                  <a16:creationId xmlns:a16="http://schemas.microsoft.com/office/drawing/2014/main" id="{BE87B6CB-ECA4-0B21-E926-6773795DCFB0}"/>
                </a:ext>
              </a:extLst>
            </p:cNvPr>
            <p:cNvGrpSpPr/>
            <p:nvPr/>
          </p:nvGrpSpPr>
          <p:grpSpPr>
            <a:xfrm>
              <a:off x="8886402" y="7799732"/>
              <a:ext cx="1298290" cy="1249582"/>
              <a:chOff x="10630384" y="7704797"/>
              <a:chExt cx="1398517" cy="1383989"/>
            </a:xfrm>
          </p:grpSpPr>
          <p:sp>
            <p:nvSpPr>
              <p:cNvPr id="4107" name="Rectángulo 4106">
                <a:extLst>
                  <a:ext uri="{FF2B5EF4-FFF2-40B4-BE49-F238E27FC236}">
                    <a16:creationId xmlns:a16="http://schemas.microsoft.com/office/drawing/2014/main" id="{DC8B7DDF-79B5-B5B0-4934-DD4F04D332E8}"/>
                  </a:ext>
                </a:extLst>
              </p:cNvPr>
              <p:cNvSpPr/>
              <p:nvPr/>
            </p:nvSpPr>
            <p:spPr>
              <a:xfrm>
                <a:off x="10994480" y="7795016"/>
                <a:ext cx="670321" cy="1203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08" name="Gráfico 4107" descr="Smartphone con relleno sólido">
                <a:extLst>
                  <a:ext uri="{FF2B5EF4-FFF2-40B4-BE49-F238E27FC236}">
                    <a16:creationId xmlns:a16="http://schemas.microsoft.com/office/drawing/2014/main" id="{C47C1768-80FD-EB7F-B712-283CF95B0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630384" y="7704797"/>
                <a:ext cx="1398517" cy="1383989"/>
              </a:xfrm>
              <a:prstGeom prst="rect">
                <a:avLst/>
              </a:prstGeom>
            </p:spPr>
          </p:pic>
        </p:grpSp>
        <p:pic>
          <p:nvPicPr>
            <p:cNvPr id="4106" name="Picture 2">
              <a:extLst>
                <a:ext uri="{FF2B5EF4-FFF2-40B4-BE49-F238E27FC236}">
                  <a16:creationId xmlns:a16="http://schemas.microsoft.com/office/drawing/2014/main" id="{7A432D93-734C-4EDA-F110-9F721F29C1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852" y="7950726"/>
              <a:ext cx="748718" cy="981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09" name="Grupo 4108">
            <a:extLst>
              <a:ext uri="{FF2B5EF4-FFF2-40B4-BE49-F238E27FC236}">
                <a16:creationId xmlns:a16="http://schemas.microsoft.com/office/drawing/2014/main" id="{90F1D5D1-20F4-2CB5-91AD-96218980F6A5}"/>
              </a:ext>
            </a:extLst>
          </p:cNvPr>
          <p:cNvGrpSpPr/>
          <p:nvPr/>
        </p:nvGrpSpPr>
        <p:grpSpPr>
          <a:xfrm>
            <a:off x="8120991" y="7568842"/>
            <a:ext cx="1298290" cy="1249582"/>
            <a:chOff x="8886402" y="7799732"/>
            <a:chExt cx="1298290" cy="1249582"/>
          </a:xfrm>
        </p:grpSpPr>
        <p:grpSp>
          <p:nvGrpSpPr>
            <p:cNvPr id="4110" name="Grupo 4109">
              <a:extLst>
                <a:ext uri="{FF2B5EF4-FFF2-40B4-BE49-F238E27FC236}">
                  <a16:creationId xmlns:a16="http://schemas.microsoft.com/office/drawing/2014/main" id="{E49360BE-9DB8-6BF1-02A2-FA68AF36EBAE}"/>
                </a:ext>
              </a:extLst>
            </p:cNvPr>
            <p:cNvGrpSpPr/>
            <p:nvPr/>
          </p:nvGrpSpPr>
          <p:grpSpPr>
            <a:xfrm>
              <a:off x="8886402" y="7799732"/>
              <a:ext cx="1298290" cy="1249582"/>
              <a:chOff x="10630384" y="7704797"/>
              <a:chExt cx="1398517" cy="1383989"/>
            </a:xfrm>
          </p:grpSpPr>
          <p:sp>
            <p:nvSpPr>
              <p:cNvPr id="4112" name="Rectángulo 4111">
                <a:extLst>
                  <a:ext uri="{FF2B5EF4-FFF2-40B4-BE49-F238E27FC236}">
                    <a16:creationId xmlns:a16="http://schemas.microsoft.com/office/drawing/2014/main" id="{179C39F3-AE34-3F3E-6B3A-9DA7EC66F3CC}"/>
                  </a:ext>
                </a:extLst>
              </p:cNvPr>
              <p:cNvSpPr/>
              <p:nvPr/>
            </p:nvSpPr>
            <p:spPr>
              <a:xfrm>
                <a:off x="10994480" y="7795016"/>
                <a:ext cx="670321" cy="1203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13" name="Gráfico 4112" descr="Smartphone con relleno sólido">
                <a:extLst>
                  <a:ext uri="{FF2B5EF4-FFF2-40B4-BE49-F238E27FC236}">
                    <a16:creationId xmlns:a16="http://schemas.microsoft.com/office/drawing/2014/main" id="{7CABBE49-78A9-EFDF-A2E1-4C9E8CE25C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630384" y="7704797"/>
                <a:ext cx="1398517" cy="1383989"/>
              </a:xfrm>
              <a:prstGeom prst="rect">
                <a:avLst/>
              </a:prstGeom>
            </p:spPr>
          </p:pic>
        </p:grpSp>
        <p:pic>
          <p:nvPicPr>
            <p:cNvPr id="4111" name="Picture 2">
              <a:extLst>
                <a:ext uri="{FF2B5EF4-FFF2-40B4-BE49-F238E27FC236}">
                  <a16:creationId xmlns:a16="http://schemas.microsoft.com/office/drawing/2014/main" id="{DAEA29DE-5250-8054-7059-923BB9B4F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852" y="7950726"/>
              <a:ext cx="748718" cy="981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14" name="Picture 8">
            <a:extLst>
              <a:ext uri="{FF2B5EF4-FFF2-40B4-BE49-F238E27FC236}">
                <a16:creationId xmlns:a16="http://schemas.microsoft.com/office/drawing/2014/main" id="{96C23742-9AA9-30A3-890F-62811636F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999" y="7202638"/>
            <a:ext cx="1377376" cy="137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7" name="Forma libre 4116">
            <a:extLst>
              <a:ext uri="{FF2B5EF4-FFF2-40B4-BE49-F238E27FC236}">
                <a16:creationId xmlns:a16="http://schemas.microsoft.com/office/drawing/2014/main" id="{5B84B1C3-B84E-FFB3-BC42-0F50502137C1}"/>
              </a:ext>
            </a:extLst>
          </p:cNvPr>
          <p:cNvSpPr/>
          <p:nvPr/>
        </p:nvSpPr>
        <p:spPr>
          <a:xfrm>
            <a:off x="8711383" y="7754946"/>
            <a:ext cx="985644" cy="1223843"/>
          </a:xfrm>
          <a:custGeom>
            <a:avLst/>
            <a:gdLst>
              <a:gd name="connsiteX0" fmla="*/ 51366 w 985644"/>
              <a:gd name="connsiteY0" fmla="*/ 934279 h 1223843"/>
              <a:gd name="connsiteX1" fmla="*/ 71244 w 985644"/>
              <a:gd name="connsiteY1" fmla="*/ 1186070 h 1223843"/>
              <a:gd name="connsiteX2" fmla="*/ 740479 w 985644"/>
              <a:gd name="connsiteY2" fmla="*/ 1093305 h 1223843"/>
              <a:gd name="connsiteX3" fmla="*/ 985644 w 985644"/>
              <a:gd name="connsiteY3" fmla="*/ 0 h 12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644" h="1223843">
                <a:moveTo>
                  <a:pt x="51366" y="934279"/>
                </a:moveTo>
                <a:cubicBezTo>
                  <a:pt x="3879" y="1046922"/>
                  <a:pt x="-43608" y="1159566"/>
                  <a:pt x="71244" y="1186070"/>
                </a:cubicBezTo>
                <a:cubicBezTo>
                  <a:pt x="186096" y="1212574"/>
                  <a:pt x="588079" y="1290983"/>
                  <a:pt x="740479" y="1093305"/>
                </a:cubicBezTo>
                <a:cubicBezTo>
                  <a:pt x="892879" y="895627"/>
                  <a:pt x="939261" y="447813"/>
                  <a:pt x="985644" y="0"/>
                </a:cubicBezTo>
              </a:path>
            </a:pathLst>
          </a:custGeom>
          <a:noFill/>
          <a:ln>
            <a:solidFill>
              <a:srgbClr val="013B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13B6F"/>
              </a:solidFill>
            </a:endParaRPr>
          </a:p>
        </p:txBody>
      </p:sp>
      <p:sp>
        <p:nvSpPr>
          <p:cNvPr id="4118" name="Rectángulo 4117">
            <a:extLst>
              <a:ext uri="{FF2B5EF4-FFF2-40B4-BE49-F238E27FC236}">
                <a16:creationId xmlns:a16="http://schemas.microsoft.com/office/drawing/2014/main" id="{7AAE76F1-28E1-2DC9-0EB4-8CD7434A6A98}"/>
              </a:ext>
            </a:extLst>
          </p:cNvPr>
          <p:cNvSpPr/>
          <p:nvPr/>
        </p:nvSpPr>
        <p:spPr>
          <a:xfrm>
            <a:off x="9668124" y="7723338"/>
            <a:ext cx="55214" cy="45719"/>
          </a:xfrm>
          <a:prstGeom prst="rect">
            <a:avLst/>
          </a:prstGeom>
          <a:solidFill>
            <a:srgbClr val="013B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9" name="Rectángulo 4118">
            <a:extLst>
              <a:ext uri="{FF2B5EF4-FFF2-40B4-BE49-F238E27FC236}">
                <a16:creationId xmlns:a16="http://schemas.microsoft.com/office/drawing/2014/main" id="{B4AD3204-799F-5AFD-4684-9FA818C924F8}"/>
              </a:ext>
            </a:extLst>
          </p:cNvPr>
          <p:cNvSpPr/>
          <p:nvPr/>
        </p:nvSpPr>
        <p:spPr>
          <a:xfrm>
            <a:off x="8701548" y="8750665"/>
            <a:ext cx="55214" cy="45719"/>
          </a:xfrm>
          <a:prstGeom prst="rect">
            <a:avLst/>
          </a:prstGeom>
          <a:solidFill>
            <a:srgbClr val="013B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21" name="Conector recto de flecha 4120">
            <a:extLst>
              <a:ext uri="{FF2B5EF4-FFF2-40B4-BE49-F238E27FC236}">
                <a16:creationId xmlns:a16="http://schemas.microsoft.com/office/drawing/2014/main" id="{6BD4CCFA-9904-BF3B-3DFE-B94EB473B8F7}"/>
              </a:ext>
            </a:extLst>
          </p:cNvPr>
          <p:cNvCxnSpPr>
            <a:stCxn id="4114" idx="3"/>
          </p:cNvCxnSpPr>
          <p:nvPr/>
        </p:nvCxnSpPr>
        <p:spPr>
          <a:xfrm>
            <a:off x="10899375" y="7891326"/>
            <a:ext cx="698473" cy="0"/>
          </a:xfrm>
          <a:prstGeom prst="straightConnector1">
            <a:avLst/>
          </a:prstGeom>
          <a:ln w="44450">
            <a:solidFill>
              <a:srgbClr val="013B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22" name="Grupo 4121">
            <a:extLst>
              <a:ext uri="{FF2B5EF4-FFF2-40B4-BE49-F238E27FC236}">
                <a16:creationId xmlns:a16="http://schemas.microsoft.com/office/drawing/2014/main" id="{D71CCB60-F7A4-1C19-39CD-7F18163141ED}"/>
              </a:ext>
            </a:extLst>
          </p:cNvPr>
          <p:cNvGrpSpPr/>
          <p:nvPr/>
        </p:nvGrpSpPr>
        <p:grpSpPr>
          <a:xfrm>
            <a:off x="10953222" y="7915167"/>
            <a:ext cx="488963" cy="475471"/>
            <a:chOff x="14492176" y="6008085"/>
            <a:chExt cx="914400" cy="914400"/>
          </a:xfrm>
        </p:grpSpPr>
        <p:sp>
          <p:nvSpPr>
            <p:cNvPr id="4123" name="Rectángulo 4122">
              <a:extLst>
                <a:ext uri="{FF2B5EF4-FFF2-40B4-BE49-F238E27FC236}">
                  <a16:creationId xmlns:a16="http://schemas.microsoft.com/office/drawing/2014/main" id="{D99278C5-5C57-7C48-3F33-A53EAB17A071}"/>
                </a:ext>
              </a:extLst>
            </p:cNvPr>
            <p:cNvSpPr/>
            <p:nvPr/>
          </p:nvSpPr>
          <p:spPr>
            <a:xfrm>
              <a:off x="14552761" y="6160524"/>
              <a:ext cx="793229" cy="699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24" name="Gráfico 4123" descr="Abrir sobre contorno">
              <a:extLst>
                <a:ext uri="{FF2B5EF4-FFF2-40B4-BE49-F238E27FC236}">
                  <a16:creationId xmlns:a16="http://schemas.microsoft.com/office/drawing/2014/main" id="{75564B5A-FB1B-760A-9584-35BF230A6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492176" y="6008085"/>
              <a:ext cx="914400" cy="914400"/>
            </a:xfrm>
            <a:prstGeom prst="rect">
              <a:avLst/>
            </a:prstGeom>
          </p:spPr>
        </p:pic>
      </p:grpSp>
      <p:pic>
        <p:nvPicPr>
          <p:cNvPr id="4125" name="Picture 10">
            <a:extLst>
              <a:ext uri="{FF2B5EF4-FFF2-40B4-BE49-F238E27FC236}">
                <a16:creationId xmlns:a16="http://schemas.microsoft.com/office/drawing/2014/main" id="{67578EB9-04F9-68AA-3D57-5FF2F0520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288" y="3799094"/>
            <a:ext cx="1386002" cy="13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12">
            <a:extLst>
              <a:ext uri="{FF2B5EF4-FFF2-40B4-BE49-F238E27FC236}">
                <a16:creationId xmlns:a16="http://schemas.microsoft.com/office/drawing/2014/main" id="{D315F339-A602-7B03-7AB1-DFB19847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172" y="7053314"/>
            <a:ext cx="13843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7" name="Rectángulo redondeado 4126">
            <a:extLst>
              <a:ext uri="{FF2B5EF4-FFF2-40B4-BE49-F238E27FC236}">
                <a16:creationId xmlns:a16="http://schemas.microsoft.com/office/drawing/2014/main" id="{67297471-40D0-6CB7-AF28-155F5A794966}"/>
              </a:ext>
            </a:extLst>
          </p:cNvPr>
          <p:cNvSpPr/>
          <p:nvPr/>
        </p:nvSpPr>
        <p:spPr>
          <a:xfrm>
            <a:off x="2588781" y="6994510"/>
            <a:ext cx="3399383" cy="2057400"/>
          </a:xfrm>
          <a:prstGeom prst="roundRect">
            <a:avLst>
              <a:gd name="adj" fmla="val 13233"/>
            </a:avLst>
          </a:prstGeom>
          <a:noFill/>
          <a:ln>
            <a:solidFill>
              <a:srgbClr val="013B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28" name="Picture 8" descr="google play store icon logo symbol 22484501 PNG">
            <a:extLst>
              <a:ext uri="{FF2B5EF4-FFF2-40B4-BE49-F238E27FC236}">
                <a16:creationId xmlns:a16="http://schemas.microsoft.com/office/drawing/2014/main" id="{8ACBAAC8-4B54-5246-E590-B98514075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t="17157" r="13766" b="17037"/>
          <a:stretch/>
        </p:blipFill>
        <p:spPr bwMode="auto">
          <a:xfrm>
            <a:off x="4473148" y="7756510"/>
            <a:ext cx="652746" cy="59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1" name="TextBox 2">
            <a:extLst>
              <a:ext uri="{FF2B5EF4-FFF2-40B4-BE49-F238E27FC236}">
                <a16:creationId xmlns:a16="http://schemas.microsoft.com/office/drawing/2014/main" id="{23B222F7-B461-B136-5D6D-8B5447C1A6FB}"/>
              </a:ext>
            </a:extLst>
          </p:cNvPr>
          <p:cNvSpPr txBox="1"/>
          <p:nvPr/>
        </p:nvSpPr>
        <p:spPr>
          <a:xfrm>
            <a:off x="3058249" y="6945300"/>
            <a:ext cx="2476500" cy="625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s-ES" sz="3800" b="0" i="0" dirty="0" err="1">
                <a:solidFill>
                  <a:srgbClr val="013B6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Search</a:t>
            </a:r>
            <a:endParaRPr lang="es-ES" sz="3800" b="0" i="0" dirty="0">
              <a:solidFill>
                <a:srgbClr val="013B6F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132" name="Picture 4">
            <a:extLst>
              <a:ext uri="{FF2B5EF4-FFF2-40B4-BE49-F238E27FC236}">
                <a16:creationId xmlns:a16="http://schemas.microsoft.com/office/drawing/2014/main" id="{1E593D7F-E5EC-7478-7BD6-29CF7D8C1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888" y="6915554"/>
            <a:ext cx="7620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6">
            <a:extLst>
              <a:ext uri="{FF2B5EF4-FFF2-40B4-BE49-F238E27FC236}">
                <a16:creationId xmlns:a16="http://schemas.microsoft.com/office/drawing/2014/main" id="{CEC455C2-27F0-B6E3-D75E-CB61AB1E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46" y="7017154"/>
            <a:ext cx="8001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7" name="Gráfico 4136" descr="Lupa con relleno sólido">
            <a:extLst>
              <a:ext uri="{FF2B5EF4-FFF2-40B4-BE49-F238E27FC236}">
                <a16:creationId xmlns:a16="http://schemas.microsoft.com/office/drawing/2014/main" id="{49FC3BDE-B773-A3FC-6B11-3BB94D5F0F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96477" y="8110385"/>
            <a:ext cx="626620" cy="626620"/>
          </a:xfrm>
          <a:prstGeom prst="rect">
            <a:avLst/>
          </a:prstGeom>
        </p:spPr>
      </p:pic>
      <p:cxnSp>
        <p:nvCxnSpPr>
          <p:cNvPr id="4141" name="Conector angular 4140">
            <a:extLst>
              <a:ext uri="{FF2B5EF4-FFF2-40B4-BE49-F238E27FC236}">
                <a16:creationId xmlns:a16="http://schemas.microsoft.com/office/drawing/2014/main" id="{0D9A8071-020B-3EC3-4BEE-BCF00A963440}"/>
              </a:ext>
            </a:extLst>
          </p:cNvPr>
          <p:cNvCxnSpPr>
            <a:cxnSpLocks/>
            <a:stCxn id="4131" idx="0"/>
            <a:endCxn id="8" idx="2"/>
          </p:cNvCxnSpPr>
          <p:nvPr/>
        </p:nvCxnSpPr>
        <p:spPr>
          <a:xfrm rot="16200000" flipV="1">
            <a:off x="3467786" y="6116586"/>
            <a:ext cx="1649400" cy="8027"/>
          </a:xfrm>
          <a:prstGeom prst="bentConnector3">
            <a:avLst>
              <a:gd name="adj1" fmla="val 50000"/>
            </a:avLst>
          </a:prstGeom>
          <a:ln w="698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2" name="Conector angular 4141">
            <a:extLst>
              <a:ext uri="{FF2B5EF4-FFF2-40B4-BE49-F238E27FC236}">
                <a16:creationId xmlns:a16="http://schemas.microsoft.com/office/drawing/2014/main" id="{BF737E61-CCBB-296D-7BD5-F63867C13088}"/>
              </a:ext>
            </a:extLst>
          </p:cNvPr>
          <p:cNvCxnSpPr>
            <a:cxnSpLocks/>
            <a:stCxn id="8" idx="3"/>
            <a:endCxn id="2" idx="1"/>
          </p:cNvCxnSpPr>
          <p:nvPr/>
        </p:nvCxnSpPr>
        <p:spPr>
          <a:xfrm>
            <a:off x="5988163" y="4267200"/>
            <a:ext cx="1598443" cy="2487"/>
          </a:xfrm>
          <a:prstGeom prst="bentConnector3">
            <a:avLst>
              <a:gd name="adj1" fmla="val 50000"/>
            </a:avLst>
          </a:prstGeom>
          <a:ln w="698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5" name="Conector angular 4144">
            <a:extLst>
              <a:ext uri="{FF2B5EF4-FFF2-40B4-BE49-F238E27FC236}">
                <a16:creationId xmlns:a16="http://schemas.microsoft.com/office/drawing/2014/main" id="{B9778A8E-9DA4-5198-331F-FD35D79BDEBF}"/>
              </a:ext>
            </a:extLst>
          </p:cNvPr>
          <p:cNvCxnSpPr>
            <a:cxnSpLocks/>
            <a:stCxn id="4125" idx="2"/>
            <a:endCxn id="15" idx="0"/>
          </p:cNvCxnSpPr>
          <p:nvPr/>
        </p:nvCxnSpPr>
        <p:spPr>
          <a:xfrm rot="16200000" flipH="1">
            <a:off x="9085105" y="5112279"/>
            <a:ext cx="1114370" cy="1260003"/>
          </a:xfrm>
          <a:prstGeom prst="bentConnector3">
            <a:avLst>
              <a:gd name="adj1" fmla="val 50000"/>
            </a:avLst>
          </a:prstGeom>
          <a:ln w="698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53" name="Picture 2">
            <a:extLst>
              <a:ext uri="{FF2B5EF4-FFF2-40B4-BE49-F238E27FC236}">
                <a16:creationId xmlns:a16="http://schemas.microsoft.com/office/drawing/2014/main" id="{D3935668-57A8-AAAF-6847-E19904E3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098" y="5135291"/>
            <a:ext cx="748718" cy="98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4" name="Picture 2">
            <a:extLst>
              <a:ext uri="{FF2B5EF4-FFF2-40B4-BE49-F238E27FC236}">
                <a16:creationId xmlns:a16="http://schemas.microsoft.com/office/drawing/2014/main" id="{2C27DB1D-F29B-3EED-AB36-2D57A8275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88" y="3776374"/>
            <a:ext cx="748718" cy="98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5" name="TextBox 2">
            <a:extLst>
              <a:ext uri="{FF2B5EF4-FFF2-40B4-BE49-F238E27FC236}">
                <a16:creationId xmlns:a16="http://schemas.microsoft.com/office/drawing/2014/main" id="{A0BD3000-7ADE-43AF-5CC0-39F0737C48E4}"/>
              </a:ext>
            </a:extLst>
          </p:cNvPr>
          <p:cNvSpPr txBox="1"/>
          <p:nvPr/>
        </p:nvSpPr>
        <p:spPr>
          <a:xfrm>
            <a:off x="4729045" y="8078119"/>
            <a:ext cx="777849" cy="592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s-ES" sz="2800" b="0" i="0" dirty="0">
                <a:solidFill>
                  <a:srgbClr val="013B6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</a:t>
            </a:r>
          </a:p>
        </p:txBody>
      </p:sp>
      <p:sp>
        <p:nvSpPr>
          <p:cNvPr id="4156" name="TextBox 2">
            <a:extLst>
              <a:ext uri="{FF2B5EF4-FFF2-40B4-BE49-F238E27FC236}">
                <a16:creationId xmlns:a16="http://schemas.microsoft.com/office/drawing/2014/main" id="{7B1534AB-7F0A-5362-A738-14D12E940788}"/>
              </a:ext>
            </a:extLst>
          </p:cNvPr>
          <p:cNvSpPr txBox="1"/>
          <p:nvPr/>
        </p:nvSpPr>
        <p:spPr>
          <a:xfrm>
            <a:off x="3692613" y="4566034"/>
            <a:ext cx="777849" cy="592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s-ES" sz="2800" b="0" i="0" dirty="0">
                <a:solidFill>
                  <a:srgbClr val="013B6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</a:t>
            </a:r>
          </a:p>
        </p:txBody>
      </p:sp>
      <p:sp>
        <p:nvSpPr>
          <p:cNvPr id="4158" name="TextBox 2">
            <a:extLst>
              <a:ext uri="{FF2B5EF4-FFF2-40B4-BE49-F238E27FC236}">
                <a16:creationId xmlns:a16="http://schemas.microsoft.com/office/drawing/2014/main" id="{E0BA1B49-481A-7387-47BB-8E3E1ED773A9}"/>
              </a:ext>
            </a:extLst>
          </p:cNvPr>
          <p:cNvSpPr txBox="1"/>
          <p:nvPr/>
        </p:nvSpPr>
        <p:spPr>
          <a:xfrm>
            <a:off x="11690839" y="2687878"/>
            <a:ext cx="1466755" cy="625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s-ES" sz="3800" b="0" i="0" dirty="0">
                <a:solidFill>
                  <a:srgbClr val="013B6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</a:t>
            </a:r>
          </a:p>
        </p:txBody>
      </p:sp>
      <p:pic>
        <p:nvPicPr>
          <p:cNvPr id="4160" name="Gráfico 4159" descr="Lupa con relleno sólido">
            <a:extLst>
              <a:ext uri="{FF2B5EF4-FFF2-40B4-BE49-F238E27FC236}">
                <a16:creationId xmlns:a16="http://schemas.microsoft.com/office/drawing/2014/main" id="{524EE62B-9899-2C52-9B49-2C58BFE73C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20894" y="7794428"/>
            <a:ext cx="1105082" cy="1105082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2DC7CF-C79E-A69B-AC9B-002CED5E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7EF228BB-E8A6-C720-8FB4-CC7EDD8CB746}"/>
              </a:ext>
            </a:extLst>
          </p:cNvPr>
          <p:cNvSpPr/>
          <p:nvPr/>
        </p:nvSpPr>
        <p:spPr>
          <a:xfrm>
            <a:off x="14497070" y="3345955"/>
            <a:ext cx="2857500" cy="1854779"/>
          </a:xfrm>
          <a:prstGeom prst="roundRect">
            <a:avLst>
              <a:gd name="adj" fmla="val 14053"/>
            </a:avLst>
          </a:prstGeom>
          <a:noFill/>
          <a:ln>
            <a:solidFill>
              <a:srgbClr val="013B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id="{4ED72B97-591B-2D81-EB63-9AD3E5D01269}"/>
              </a:ext>
            </a:extLst>
          </p:cNvPr>
          <p:cNvSpPr txBox="1"/>
          <p:nvPr/>
        </p:nvSpPr>
        <p:spPr>
          <a:xfrm>
            <a:off x="14779753" y="3276152"/>
            <a:ext cx="2286000" cy="625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s-ES" sz="3800" b="0" i="0" dirty="0" err="1">
                <a:solidFill>
                  <a:srgbClr val="013B6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</a:t>
            </a:r>
            <a:endParaRPr lang="es-ES" sz="3800" b="0" i="0" dirty="0">
              <a:solidFill>
                <a:srgbClr val="013B6F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6" name="Picture 4">
            <a:extLst>
              <a:ext uri="{FF2B5EF4-FFF2-40B4-BE49-F238E27FC236}">
                <a16:creationId xmlns:a16="http://schemas.microsoft.com/office/drawing/2014/main" id="{C82C8E60-FD43-6DE7-052E-82141A522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353" y="3238500"/>
            <a:ext cx="7620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7FB284CB-58F1-C620-E6B8-A5AD557C1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703" y="3337737"/>
            <a:ext cx="8001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Tool - Free construction and tools icons">
            <a:extLst>
              <a:ext uri="{FF2B5EF4-FFF2-40B4-BE49-F238E27FC236}">
                <a16:creationId xmlns:a16="http://schemas.microsoft.com/office/drawing/2014/main" id="{B64D2782-ACEB-97A8-E5E0-EEBDC9867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604" y="7907336"/>
            <a:ext cx="990001" cy="99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Analysis - Free files and folders icons">
            <a:extLst>
              <a:ext uri="{FF2B5EF4-FFF2-40B4-BE49-F238E27FC236}">
                <a16:creationId xmlns:a16="http://schemas.microsoft.com/office/drawing/2014/main" id="{9CF8BF08-EC48-08C9-61BE-E629E593A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7087" y="4009548"/>
            <a:ext cx="990000" cy="9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ángulo redondeado 41">
            <a:extLst>
              <a:ext uri="{FF2B5EF4-FFF2-40B4-BE49-F238E27FC236}">
                <a16:creationId xmlns:a16="http://schemas.microsoft.com/office/drawing/2014/main" id="{087640A9-80F9-C4DB-9592-4395D96569A2}"/>
              </a:ext>
            </a:extLst>
          </p:cNvPr>
          <p:cNvSpPr/>
          <p:nvPr/>
        </p:nvSpPr>
        <p:spPr>
          <a:xfrm>
            <a:off x="14497070" y="7232155"/>
            <a:ext cx="2857500" cy="1854779"/>
          </a:xfrm>
          <a:prstGeom prst="roundRect">
            <a:avLst>
              <a:gd name="adj" fmla="val 14053"/>
            </a:avLst>
          </a:prstGeom>
          <a:noFill/>
          <a:ln>
            <a:solidFill>
              <a:srgbClr val="013B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DD3EFE03-7396-0589-61A2-C1B3CE2B563D}"/>
              </a:ext>
            </a:extLst>
          </p:cNvPr>
          <p:cNvSpPr txBox="1"/>
          <p:nvPr/>
        </p:nvSpPr>
        <p:spPr>
          <a:xfrm>
            <a:off x="14779753" y="7162352"/>
            <a:ext cx="2286000" cy="625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s-ES" sz="3800" b="0" i="0" dirty="0" err="1">
                <a:solidFill>
                  <a:srgbClr val="013B6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</a:t>
            </a:r>
            <a:endParaRPr lang="es-ES" sz="3800" b="0" i="0" dirty="0">
              <a:solidFill>
                <a:srgbClr val="013B6F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7FBF300D-5E78-A0BC-B8B8-C987BD07A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353" y="7124700"/>
            <a:ext cx="7620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>
            <a:extLst>
              <a:ext uri="{FF2B5EF4-FFF2-40B4-BE49-F238E27FC236}">
                <a16:creationId xmlns:a16="http://schemas.microsoft.com/office/drawing/2014/main" id="{FF8B507B-6BF4-0975-56CF-64CF9E46C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703" y="7223937"/>
            <a:ext cx="8001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Elipse 46">
            <a:extLst>
              <a:ext uri="{FF2B5EF4-FFF2-40B4-BE49-F238E27FC236}">
                <a16:creationId xmlns:a16="http://schemas.microsoft.com/office/drawing/2014/main" id="{2B1B9312-1267-C84A-5ED3-5C6E91B9D9BC}"/>
              </a:ext>
            </a:extLst>
          </p:cNvPr>
          <p:cNvSpPr/>
          <p:nvPr/>
        </p:nvSpPr>
        <p:spPr>
          <a:xfrm>
            <a:off x="15849600" y="5600700"/>
            <a:ext cx="270000" cy="27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E4B63DC3-80BD-DBF6-E2E5-6847FC62C18B}"/>
              </a:ext>
            </a:extLst>
          </p:cNvPr>
          <p:cNvSpPr/>
          <p:nvPr/>
        </p:nvSpPr>
        <p:spPr>
          <a:xfrm>
            <a:off x="15849600" y="6027781"/>
            <a:ext cx="270000" cy="27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CE6FF0F0-136C-15D4-E074-A458D29DD0C2}"/>
              </a:ext>
            </a:extLst>
          </p:cNvPr>
          <p:cNvSpPr/>
          <p:nvPr/>
        </p:nvSpPr>
        <p:spPr>
          <a:xfrm>
            <a:off x="15849600" y="6457754"/>
            <a:ext cx="270000" cy="27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onector angular 49">
            <a:extLst>
              <a:ext uri="{FF2B5EF4-FFF2-40B4-BE49-F238E27FC236}">
                <a16:creationId xmlns:a16="http://schemas.microsoft.com/office/drawing/2014/main" id="{AA1EAE41-B7A7-4E45-4A50-F99756B970F3}"/>
              </a:ext>
            </a:extLst>
          </p:cNvPr>
          <p:cNvCxnSpPr>
            <a:cxnSpLocks/>
            <a:stCxn id="2" idx="3"/>
            <a:endCxn id="34" idx="1"/>
          </p:cNvCxnSpPr>
          <p:nvPr/>
        </p:nvCxnSpPr>
        <p:spPr>
          <a:xfrm>
            <a:off x="10444106" y="4269687"/>
            <a:ext cx="4052964" cy="3658"/>
          </a:xfrm>
          <a:prstGeom prst="bentConnector3">
            <a:avLst>
              <a:gd name="adj1" fmla="val 50000"/>
            </a:avLst>
          </a:prstGeom>
          <a:ln w="698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r 56">
            <a:extLst>
              <a:ext uri="{FF2B5EF4-FFF2-40B4-BE49-F238E27FC236}">
                <a16:creationId xmlns:a16="http://schemas.microsoft.com/office/drawing/2014/main" id="{D7D70921-B9A0-DA65-F065-D9B1876B8DE8}"/>
              </a:ext>
            </a:extLst>
          </p:cNvPr>
          <p:cNvCxnSpPr>
            <a:cxnSpLocks/>
            <a:stCxn id="15" idx="3"/>
            <a:endCxn id="42" idx="1"/>
          </p:cNvCxnSpPr>
          <p:nvPr/>
        </p:nvCxnSpPr>
        <p:spPr>
          <a:xfrm>
            <a:off x="12969448" y="7675688"/>
            <a:ext cx="1527622" cy="483857"/>
          </a:xfrm>
          <a:prstGeom prst="bentConnector3">
            <a:avLst>
              <a:gd name="adj1" fmla="val 50000"/>
            </a:avLst>
          </a:prstGeom>
          <a:ln w="698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668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9A1AA-7D22-9BDD-E208-B7A129561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>
            <a:extLst>
              <a:ext uri="{FF2B5EF4-FFF2-40B4-BE49-F238E27FC236}">
                <a16:creationId xmlns:a16="http://schemas.microsoft.com/office/drawing/2014/main" id="{4A35C00E-B1C8-9595-CB43-B86BF8E15425}"/>
              </a:ext>
            </a:extLst>
          </p:cNvPr>
          <p:cNvGrpSpPr/>
          <p:nvPr/>
        </p:nvGrpSpPr>
        <p:grpSpPr>
          <a:xfrm>
            <a:off x="7532800" y="2190995"/>
            <a:ext cx="3222397" cy="3302041"/>
            <a:chOff x="10630384" y="7704797"/>
            <a:chExt cx="1398517" cy="138398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4B5F4A97-26C2-47A3-2D5A-EB9A34D50C4A}"/>
                </a:ext>
              </a:extLst>
            </p:cNvPr>
            <p:cNvSpPr/>
            <p:nvPr/>
          </p:nvSpPr>
          <p:spPr>
            <a:xfrm>
              <a:off x="10994480" y="7795016"/>
              <a:ext cx="670321" cy="1203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áfico 43" descr="Smartphone con relleno sólido">
              <a:extLst>
                <a:ext uri="{FF2B5EF4-FFF2-40B4-BE49-F238E27FC236}">
                  <a16:creationId xmlns:a16="http://schemas.microsoft.com/office/drawing/2014/main" id="{8A773ACA-19AE-7669-9423-B5EDE12F1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30384" y="7704797"/>
              <a:ext cx="1398517" cy="1383989"/>
            </a:xfrm>
            <a:prstGeom prst="rect">
              <a:avLst/>
            </a:prstGeom>
          </p:spPr>
        </p:pic>
      </p:grpSp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8E0C85E7-BF13-51AE-8895-7D96E32CA261}"/>
              </a:ext>
            </a:extLst>
          </p:cNvPr>
          <p:cNvSpPr/>
          <p:nvPr/>
        </p:nvSpPr>
        <p:spPr>
          <a:xfrm>
            <a:off x="8622703" y="2865440"/>
            <a:ext cx="1054697" cy="197326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32B92A9-9B6F-47FB-154C-57B8C5265C47}"/>
              </a:ext>
            </a:extLst>
          </p:cNvPr>
          <p:cNvSpPr/>
          <p:nvPr/>
        </p:nvSpPr>
        <p:spPr>
          <a:xfrm>
            <a:off x="2438400" y="1782911"/>
            <a:ext cx="2772968" cy="312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>
                  <a:lumMod val="99570"/>
                  <a:lumOff val="430"/>
                </a:srgbClr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28B2578-B267-F19B-8E53-EEAFCB803083}"/>
              </a:ext>
            </a:extLst>
          </p:cNvPr>
          <p:cNvSpPr txBox="1"/>
          <p:nvPr/>
        </p:nvSpPr>
        <p:spPr>
          <a:xfrm>
            <a:off x="2438400" y="266700"/>
            <a:ext cx="14835402" cy="1596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404"/>
              </a:lnSpc>
              <a:spcBef>
                <a:spcPct val="0"/>
              </a:spcBef>
            </a:pPr>
            <a:r>
              <a:rPr lang="en-US" sz="7000" b="1" u="none" strike="noStrike" spc="26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BEHAVIORAL ANALYSIS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27801A8-0A6F-12B9-F059-16686EDF2951}"/>
              </a:ext>
            </a:extLst>
          </p:cNvPr>
          <p:cNvSpPr/>
          <p:nvPr/>
        </p:nvSpPr>
        <p:spPr>
          <a:xfrm rot="-5400000">
            <a:off x="-5110709" y="4495924"/>
            <a:ext cx="11520040" cy="1298623"/>
          </a:xfrm>
          <a:custGeom>
            <a:avLst/>
            <a:gdLst/>
            <a:ahLst/>
            <a:cxnLst/>
            <a:rect l="l" t="t" r="r" b="b"/>
            <a:pathLst>
              <a:path w="11520040" h="1298623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>
                  <a:lumMod val="99570"/>
                  <a:lumOff val="430"/>
                </a:srgbClr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721755-E9DA-B337-F1E3-EE31E66F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0F5B61F-7DAD-BEEB-2B6C-FED7100B58B3}"/>
              </a:ext>
            </a:extLst>
          </p:cNvPr>
          <p:cNvGrpSpPr/>
          <p:nvPr/>
        </p:nvGrpSpPr>
        <p:grpSpPr>
          <a:xfrm>
            <a:off x="2731724" y="6966739"/>
            <a:ext cx="1649057" cy="1552004"/>
            <a:chOff x="8886402" y="7799732"/>
            <a:chExt cx="1298290" cy="1249582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675BC711-B421-FB00-0EAE-EBA1C5F3E784}"/>
                </a:ext>
              </a:extLst>
            </p:cNvPr>
            <p:cNvGrpSpPr/>
            <p:nvPr/>
          </p:nvGrpSpPr>
          <p:grpSpPr>
            <a:xfrm>
              <a:off x="8886402" y="7799732"/>
              <a:ext cx="1298290" cy="1249582"/>
              <a:chOff x="10630384" y="7704797"/>
              <a:chExt cx="1398517" cy="1383989"/>
            </a:xfrm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FA56C277-D08E-F6E9-D2AF-6579CED23372}"/>
                  </a:ext>
                </a:extLst>
              </p:cNvPr>
              <p:cNvSpPr/>
              <p:nvPr/>
            </p:nvSpPr>
            <p:spPr>
              <a:xfrm>
                <a:off x="10994480" y="7795016"/>
                <a:ext cx="670321" cy="1203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Gráfico 10" descr="Smartphone con relleno sólido">
                <a:extLst>
                  <a:ext uri="{FF2B5EF4-FFF2-40B4-BE49-F238E27FC236}">
                    <a16:creationId xmlns:a16="http://schemas.microsoft.com/office/drawing/2014/main" id="{7ECE3CA5-3B55-7085-CF40-55E9E9543B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630384" y="7704797"/>
                <a:ext cx="1398517" cy="1383989"/>
              </a:xfrm>
              <a:prstGeom prst="rect">
                <a:avLst/>
              </a:prstGeom>
            </p:spPr>
          </p:pic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D60A4BDD-0660-66C9-6F31-78C50F0B8D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852" y="7950726"/>
              <a:ext cx="748718" cy="981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6" descr="Value server - Network &amp; Communication Icons">
            <a:extLst>
              <a:ext uri="{FF2B5EF4-FFF2-40B4-BE49-F238E27FC236}">
                <a16:creationId xmlns:a16="http://schemas.microsoft.com/office/drawing/2014/main" id="{898CCB5D-9925-67A4-2E55-8404301A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01" y="3417827"/>
            <a:ext cx="1869231" cy="186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BDDED627-1E20-7B20-2ED9-BB7B0E497F19}"/>
              </a:ext>
            </a:extLst>
          </p:cNvPr>
          <p:cNvCxnSpPr>
            <a:cxnSpLocks/>
          </p:cNvCxnSpPr>
          <p:nvPr/>
        </p:nvCxnSpPr>
        <p:spPr>
          <a:xfrm flipH="1" flipV="1">
            <a:off x="3885541" y="5424690"/>
            <a:ext cx="2116" cy="1324976"/>
          </a:xfrm>
          <a:prstGeom prst="straightConnector1">
            <a:avLst/>
          </a:prstGeom>
          <a:ln w="73025">
            <a:solidFill>
              <a:srgbClr val="003C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3615A9AE-BC15-D433-45C3-AEAB5BDA7C13}"/>
              </a:ext>
            </a:extLst>
          </p:cNvPr>
          <p:cNvCxnSpPr>
            <a:cxnSpLocks/>
          </p:cNvCxnSpPr>
          <p:nvPr/>
        </p:nvCxnSpPr>
        <p:spPr>
          <a:xfrm flipV="1">
            <a:off x="3352800" y="5424690"/>
            <a:ext cx="0" cy="1324976"/>
          </a:xfrm>
          <a:prstGeom prst="straightConnector1">
            <a:avLst/>
          </a:prstGeom>
          <a:ln w="73025">
            <a:solidFill>
              <a:srgbClr val="003C7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6F04A41-B928-15D7-CBE0-629AD640E9E3}"/>
              </a:ext>
            </a:extLst>
          </p:cNvPr>
          <p:cNvSpPr txBox="1"/>
          <p:nvPr/>
        </p:nvSpPr>
        <p:spPr>
          <a:xfrm>
            <a:off x="1981200" y="5808702"/>
            <a:ext cx="13160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AE7191D-8414-DEC4-43D0-F2ABA28D64E4}"/>
              </a:ext>
            </a:extLst>
          </p:cNvPr>
          <p:cNvSpPr txBox="1"/>
          <p:nvPr/>
        </p:nvSpPr>
        <p:spPr>
          <a:xfrm>
            <a:off x="2438400" y="2532102"/>
            <a:ext cx="25971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domain.com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4AAA8F1-84C0-B40A-D516-B81A9BAB2C56}"/>
              </a:ext>
            </a:extLst>
          </p:cNvPr>
          <p:cNvCxnSpPr>
            <a:cxnSpLocks/>
          </p:cNvCxnSpPr>
          <p:nvPr/>
        </p:nvCxnSpPr>
        <p:spPr>
          <a:xfrm>
            <a:off x="6019800" y="2735343"/>
            <a:ext cx="0" cy="6510922"/>
          </a:xfrm>
          <a:prstGeom prst="line">
            <a:avLst/>
          </a:prstGeom>
          <a:ln w="25400">
            <a:solidFill>
              <a:srgbClr val="003C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1563EF4-D8BC-6702-826F-D75CBE575428}"/>
              </a:ext>
            </a:extLst>
          </p:cNvPr>
          <p:cNvSpPr txBox="1"/>
          <p:nvPr/>
        </p:nvSpPr>
        <p:spPr>
          <a:xfrm>
            <a:off x="1771146" y="9122782"/>
            <a:ext cx="35702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Recipient Identifier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101E587-2180-ACDE-6053-02A3D82AE46D}"/>
              </a:ext>
            </a:extLst>
          </p:cNvPr>
          <p:cNvSpPr txBox="1"/>
          <p:nvPr/>
        </p:nvSpPr>
        <p:spPr>
          <a:xfrm>
            <a:off x="7545665" y="8891949"/>
            <a:ext cx="30687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Third-party</a:t>
            </a:r>
          </a:p>
          <a:p>
            <a:pPr algn="ctr"/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Library Analyzer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8B91864-1B3C-E964-8AC4-7DD27A52BA3B}"/>
              </a:ext>
            </a:extLst>
          </p:cNvPr>
          <p:cNvSpPr txBox="1"/>
          <p:nvPr/>
        </p:nvSpPr>
        <p:spPr>
          <a:xfrm>
            <a:off x="13401574" y="9122782"/>
            <a:ext cx="34599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SDK Configuration</a:t>
            </a:r>
          </a:p>
        </p:txBody>
      </p:sp>
      <p:sp>
        <p:nvSpPr>
          <p:cNvPr id="45" name="Rectángulo redondeado 44">
            <a:extLst>
              <a:ext uri="{FF2B5EF4-FFF2-40B4-BE49-F238E27FC236}">
                <a16:creationId xmlns:a16="http://schemas.microsoft.com/office/drawing/2014/main" id="{2017B4DD-620B-25C6-13F0-BCE3F7DD5B34}"/>
              </a:ext>
            </a:extLst>
          </p:cNvPr>
          <p:cNvSpPr/>
          <p:nvPr/>
        </p:nvSpPr>
        <p:spPr>
          <a:xfrm>
            <a:off x="8733515" y="3080700"/>
            <a:ext cx="820969" cy="674254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SDK</a:t>
            </a:r>
            <a:endParaRPr lang="en-US" dirty="0"/>
          </a:p>
        </p:txBody>
      </p:sp>
      <p:pic>
        <p:nvPicPr>
          <p:cNvPr id="46" name="Picture 26" descr="Value server - Network &amp; Communication Icons">
            <a:extLst>
              <a:ext uri="{FF2B5EF4-FFF2-40B4-BE49-F238E27FC236}">
                <a16:creationId xmlns:a16="http://schemas.microsoft.com/office/drawing/2014/main" id="{6FA4DC07-B28B-79C7-59C5-EC6B5C331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45" y="6594645"/>
            <a:ext cx="1869231" cy="186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A1D5EB37-5D7C-BEF3-1315-9DAA05B4878A}"/>
              </a:ext>
            </a:extLst>
          </p:cNvPr>
          <p:cNvSpPr txBox="1"/>
          <p:nvPr/>
        </p:nvSpPr>
        <p:spPr>
          <a:xfrm>
            <a:off x="8742501" y="4110359"/>
            <a:ext cx="82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APP</a:t>
            </a:r>
          </a:p>
        </p:txBody>
      </p:sp>
      <p:cxnSp>
        <p:nvCxnSpPr>
          <p:cNvPr id="50" name="Conector angular 49">
            <a:extLst>
              <a:ext uri="{FF2B5EF4-FFF2-40B4-BE49-F238E27FC236}">
                <a16:creationId xmlns:a16="http://schemas.microsoft.com/office/drawing/2014/main" id="{A5B4BF83-BAB0-8A05-424C-36AE847E1761}"/>
              </a:ext>
            </a:extLst>
          </p:cNvPr>
          <p:cNvCxnSpPr>
            <a:stCxn id="45" idx="1"/>
            <a:endCxn id="46" idx="1"/>
          </p:cNvCxnSpPr>
          <p:nvPr/>
        </p:nvCxnSpPr>
        <p:spPr>
          <a:xfrm rot="10800000" flipV="1">
            <a:off x="8145445" y="3417827"/>
            <a:ext cx="588070" cy="4111434"/>
          </a:xfrm>
          <a:prstGeom prst="bentConnector3">
            <a:avLst>
              <a:gd name="adj1" fmla="val 258482"/>
            </a:avLst>
          </a:prstGeom>
          <a:ln w="857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r 51">
            <a:extLst>
              <a:ext uri="{FF2B5EF4-FFF2-40B4-BE49-F238E27FC236}">
                <a16:creationId xmlns:a16="http://schemas.microsoft.com/office/drawing/2014/main" id="{2DCAEB87-561C-5CCF-09BD-9A617710FB3C}"/>
              </a:ext>
            </a:extLst>
          </p:cNvPr>
          <p:cNvCxnSpPr>
            <a:cxnSpLocks/>
            <a:stCxn id="48" idx="3"/>
            <a:endCxn id="46" idx="3"/>
          </p:cNvCxnSpPr>
          <p:nvPr/>
        </p:nvCxnSpPr>
        <p:spPr>
          <a:xfrm>
            <a:off x="9563470" y="4371969"/>
            <a:ext cx="451206" cy="3157292"/>
          </a:xfrm>
          <a:prstGeom prst="bentConnector3">
            <a:avLst>
              <a:gd name="adj1" fmla="val 247587"/>
            </a:avLst>
          </a:prstGeom>
          <a:ln w="857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76D757C3-33D7-A0E5-2AF3-E5CE352D2079}"/>
              </a:ext>
            </a:extLst>
          </p:cNvPr>
          <p:cNvCxnSpPr>
            <a:cxnSpLocks/>
          </p:cNvCxnSpPr>
          <p:nvPr/>
        </p:nvCxnSpPr>
        <p:spPr>
          <a:xfrm>
            <a:off x="11963400" y="2695154"/>
            <a:ext cx="0" cy="6510922"/>
          </a:xfrm>
          <a:prstGeom prst="line">
            <a:avLst/>
          </a:prstGeom>
          <a:ln w="25400">
            <a:solidFill>
              <a:srgbClr val="003C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o 59">
            <a:extLst>
              <a:ext uri="{FF2B5EF4-FFF2-40B4-BE49-F238E27FC236}">
                <a16:creationId xmlns:a16="http://schemas.microsoft.com/office/drawing/2014/main" id="{21F7212A-54FD-2A1C-966F-D116C1802CB1}"/>
              </a:ext>
            </a:extLst>
          </p:cNvPr>
          <p:cNvGrpSpPr/>
          <p:nvPr/>
        </p:nvGrpSpPr>
        <p:grpSpPr>
          <a:xfrm>
            <a:off x="6622495" y="5079270"/>
            <a:ext cx="852895" cy="871345"/>
            <a:chOff x="14492176" y="6008085"/>
            <a:chExt cx="914400" cy="914400"/>
          </a:xfrm>
        </p:grpSpPr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477CF183-E06B-5FF6-D29E-A4AB0956CFAF}"/>
                </a:ext>
              </a:extLst>
            </p:cNvPr>
            <p:cNvSpPr/>
            <p:nvPr/>
          </p:nvSpPr>
          <p:spPr>
            <a:xfrm>
              <a:off x="14552761" y="6160524"/>
              <a:ext cx="793229" cy="699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Gráfico 61" descr="Abrir sobre contorno">
              <a:extLst>
                <a:ext uri="{FF2B5EF4-FFF2-40B4-BE49-F238E27FC236}">
                  <a16:creationId xmlns:a16="http://schemas.microsoft.com/office/drawing/2014/main" id="{043FCAB7-22BF-C4FC-7385-9AA7F027E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492176" y="6008085"/>
              <a:ext cx="914400" cy="914400"/>
            </a:xfrm>
            <a:prstGeom prst="rect">
              <a:avLst/>
            </a:prstGeom>
          </p:spPr>
        </p:pic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AE6B776F-316C-8D06-3CA0-A4C30DA27C95}"/>
              </a:ext>
            </a:extLst>
          </p:cNvPr>
          <p:cNvGrpSpPr/>
          <p:nvPr/>
        </p:nvGrpSpPr>
        <p:grpSpPr>
          <a:xfrm>
            <a:off x="10432711" y="5143500"/>
            <a:ext cx="852895" cy="870970"/>
            <a:chOff x="14492176" y="6008085"/>
            <a:chExt cx="914400" cy="914400"/>
          </a:xfrm>
        </p:grpSpPr>
        <p:sp>
          <p:nvSpPr>
            <p:cNvPr id="4096" name="Rectángulo 4095">
              <a:extLst>
                <a:ext uri="{FF2B5EF4-FFF2-40B4-BE49-F238E27FC236}">
                  <a16:creationId xmlns:a16="http://schemas.microsoft.com/office/drawing/2014/main" id="{AA566FAD-F825-1C13-B588-DBFE0EBBC370}"/>
                </a:ext>
              </a:extLst>
            </p:cNvPr>
            <p:cNvSpPr/>
            <p:nvPr/>
          </p:nvSpPr>
          <p:spPr>
            <a:xfrm>
              <a:off x="14552761" y="6160524"/>
              <a:ext cx="793229" cy="699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7" name="Gráfico 4096" descr="Abrir sobre contorno">
              <a:extLst>
                <a:ext uri="{FF2B5EF4-FFF2-40B4-BE49-F238E27FC236}">
                  <a16:creationId xmlns:a16="http://schemas.microsoft.com/office/drawing/2014/main" id="{BA8B1494-7651-B914-CE4B-E2075E931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492176" y="6008085"/>
              <a:ext cx="914400" cy="914400"/>
            </a:xfrm>
            <a:prstGeom prst="rect">
              <a:avLst/>
            </a:prstGeom>
          </p:spPr>
        </p:pic>
      </p:grpSp>
      <p:sp>
        <p:nvSpPr>
          <p:cNvPr id="4098" name="CuadroTexto 4097">
            <a:extLst>
              <a:ext uri="{FF2B5EF4-FFF2-40B4-BE49-F238E27FC236}">
                <a16:creationId xmlns:a16="http://schemas.microsoft.com/office/drawing/2014/main" id="{53F102DA-D211-F220-0067-ED97C7E7AC7F}"/>
              </a:ext>
            </a:extLst>
          </p:cNvPr>
          <p:cNvSpPr txBox="1"/>
          <p:nvPr/>
        </p:nvSpPr>
        <p:spPr>
          <a:xfrm>
            <a:off x="6274126" y="5287058"/>
            <a:ext cx="3497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2050" name="Picture 2" descr="Sdk - Free files and folders icons">
            <a:extLst>
              <a:ext uri="{FF2B5EF4-FFF2-40B4-BE49-F238E27FC236}">
                <a16:creationId xmlns:a16="http://schemas.microsoft.com/office/drawing/2014/main" id="{BAC02F35-D730-FCF8-353A-E8E73F32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018" y="2989638"/>
            <a:ext cx="1608438" cy="16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CuadroTexto 4098">
            <a:extLst>
              <a:ext uri="{FF2B5EF4-FFF2-40B4-BE49-F238E27FC236}">
                <a16:creationId xmlns:a16="http://schemas.microsoft.com/office/drawing/2014/main" id="{8896C8DE-747E-D226-6A45-F8B6095D89B6}"/>
              </a:ext>
            </a:extLst>
          </p:cNvPr>
          <p:cNvSpPr txBox="1"/>
          <p:nvPr/>
        </p:nvSpPr>
        <p:spPr>
          <a:xfrm>
            <a:off x="14401800" y="3575071"/>
            <a:ext cx="3135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Privacy Settings</a:t>
            </a:r>
          </a:p>
          <a:p>
            <a:pPr algn="ctr"/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(Facebook SDKs)</a:t>
            </a:r>
          </a:p>
        </p:txBody>
      </p:sp>
      <p:sp>
        <p:nvSpPr>
          <p:cNvPr id="4100" name="CuadroTexto 4099">
            <a:extLst>
              <a:ext uri="{FF2B5EF4-FFF2-40B4-BE49-F238E27FC236}">
                <a16:creationId xmlns:a16="http://schemas.microsoft.com/office/drawing/2014/main" id="{F7DDBC6A-2C47-75E0-138E-E14A6F25D3F2}"/>
              </a:ext>
            </a:extLst>
          </p:cNvPr>
          <p:cNvSpPr txBox="1"/>
          <p:nvPr/>
        </p:nvSpPr>
        <p:spPr>
          <a:xfrm>
            <a:off x="12888215" y="5368584"/>
            <a:ext cx="41860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developers enable </a:t>
            </a:r>
          </a:p>
          <a:p>
            <a:pPr algn="ctr"/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disable settings?</a:t>
            </a:r>
          </a:p>
        </p:txBody>
      </p:sp>
      <p:pic>
        <p:nvPicPr>
          <p:cNvPr id="2052" name="Picture 4" descr="On off - Free interface icons">
            <a:extLst>
              <a:ext uri="{FF2B5EF4-FFF2-40B4-BE49-F238E27FC236}">
                <a16:creationId xmlns:a16="http://schemas.microsoft.com/office/drawing/2014/main" id="{793A561C-0C52-78E8-EB6F-B4C10ACED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109" y="6749666"/>
            <a:ext cx="1536041" cy="153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49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5" grpId="0"/>
      <p:bldP spid="37" grpId="0"/>
      <p:bldP spid="45" grpId="0" animBg="1"/>
      <p:bldP spid="48" grpId="0"/>
      <p:bldP spid="4098" grpId="0"/>
      <p:bldP spid="4099" grpId="0"/>
      <p:bldP spid="4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50FBB-0474-72CA-6F19-37DFCCFBC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2236CE-8AA7-4221-E47F-03C0A3F91D3B}"/>
              </a:ext>
            </a:extLst>
          </p:cNvPr>
          <p:cNvSpPr/>
          <p:nvPr/>
        </p:nvSpPr>
        <p:spPr>
          <a:xfrm>
            <a:off x="762000" y="1790700"/>
            <a:ext cx="2822180" cy="31813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>
                  <a:lumMod val="99570"/>
                  <a:lumOff val="430"/>
                </a:srgbClr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BAC111A-01A1-5316-BC7A-39C7FE65D95E}"/>
              </a:ext>
            </a:extLst>
          </p:cNvPr>
          <p:cNvSpPr/>
          <p:nvPr/>
        </p:nvSpPr>
        <p:spPr>
          <a:xfrm rot="-5400000">
            <a:off x="11878669" y="4495924"/>
            <a:ext cx="11520040" cy="1298623"/>
          </a:xfrm>
          <a:custGeom>
            <a:avLst/>
            <a:gdLst/>
            <a:ahLst/>
            <a:cxnLst/>
            <a:rect l="l" t="t" r="r" b="b"/>
            <a:pathLst>
              <a:path w="11520040" h="1298623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>
                  <a:lumMod val="99570"/>
                  <a:lumOff val="430"/>
                </a:srgbClr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B4E3F1-939C-A561-7CF8-62246690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5E5C6DD-EADB-612E-450D-6CB274BEBC02}"/>
              </a:ext>
            </a:extLst>
          </p:cNvPr>
          <p:cNvSpPr txBox="1"/>
          <p:nvPr/>
        </p:nvSpPr>
        <p:spPr>
          <a:xfrm>
            <a:off x="899229" y="142031"/>
            <a:ext cx="14835402" cy="1596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404"/>
              </a:lnSpc>
              <a:spcBef>
                <a:spcPct val="0"/>
              </a:spcBef>
            </a:pPr>
            <a:r>
              <a:rPr lang="en-US" sz="7000" b="1" u="none" strike="noStrike" spc="26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POLICY ANALYSIS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402F4466-EE7B-1B4F-C0DA-A99ACF997CEF}"/>
              </a:ext>
            </a:extLst>
          </p:cNvPr>
          <p:cNvCxnSpPr>
            <a:cxnSpLocks/>
          </p:cNvCxnSpPr>
          <p:nvPr/>
        </p:nvCxnSpPr>
        <p:spPr>
          <a:xfrm>
            <a:off x="4648200" y="2737501"/>
            <a:ext cx="0" cy="6510922"/>
          </a:xfrm>
          <a:prstGeom prst="line">
            <a:avLst/>
          </a:prstGeom>
          <a:ln w="25400">
            <a:solidFill>
              <a:srgbClr val="003C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A2AE25D-D9E7-DD3D-DB72-93796E73B4CB}"/>
              </a:ext>
            </a:extLst>
          </p:cNvPr>
          <p:cNvSpPr txBox="1"/>
          <p:nvPr/>
        </p:nvSpPr>
        <p:spPr>
          <a:xfrm>
            <a:off x="304800" y="9466302"/>
            <a:ext cx="42598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Transfers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B9ED63E-893D-3F65-55F4-4CE62FCCDEF3}"/>
              </a:ext>
            </a:extLst>
          </p:cNvPr>
          <p:cNvSpPr txBox="1"/>
          <p:nvPr/>
        </p:nvSpPr>
        <p:spPr>
          <a:xfrm>
            <a:off x="5334000" y="9466302"/>
            <a:ext cx="45163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Multi-purpose approach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568A3-0CAA-E4D7-F4EF-F260658D0543}"/>
              </a:ext>
            </a:extLst>
          </p:cNvPr>
          <p:cNvSpPr txBox="1"/>
          <p:nvPr/>
        </p:nvSpPr>
        <p:spPr>
          <a:xfrm>
            <a:off x="12248528" y="9486900"/>
            <a:ext cx="35868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Disclosure Checker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FD3AF69F-3A50-9797-F32F-EBCA94E5F55F}"/>
              </a:ext>
            </a:extLst>
          </p:cNvPr>
          <p:cNvSpPr txBox="1"/>
          <p:nvPr/>
        </p:nvSpPr>
        <p:spPr>
          <a:xfrm>
            <a:off x="12496800" y="3616931"/>
            <a:ext cx="43236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Retention Periods</a:t>
            </a:r>
          </a:p>
        </p:txBody>
      </p:sp>
      <p:pic>
        <p:nvPicPr>
          <p:cNvPr id="60" name="Gráfico 59" descr="Documento contorno">
            <a:extLst>
              <a:ext uri="{FF2B5EF4-FFF2-40B4-BE49-F238E27FC236}">
                <a16:creationId xmlns:a16="http://schemas.microsoft.com/office/drawing/2014/main" id="{F9434C0D-7FC3-EBEA-1EE5-DF6282791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8410" y="5615605"/>
            <a:ext cx="1378384" cy="1378384"/>
          </a:xfrm>
          <a:prstGeom prst="rect">
            <a:avLst/>
          </a:prstGeom>
        </p:spPr>
      </p:pic>
      <p:sp>
        <p:nvSpPr>
          <p:cNvPr id="61" name="TextBox 4">
            <a:extLst>
              <a:ext uri="{FF2B5EF4-FFF2-40B4-BE49-F238E27FC236}">
                <a16:creationId xmlns:a16="http://schemas.microsoft.com/office/drawing/2014/main" id="{435D844A-7016-2BE0-0D08-2EE95B58FA9E}"/>
              </a:ext>
            </a:extLst>
          </p:cNvPr>
          <p:cNvSpPr txBox="1"/>
          <p:nvPr/>
        </p:nvSpPr>
        <p:spPr>
          <a:xfrm>
            <a:off x="838200" y="5143500"/>
            <a:ext cx="31629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00"/>
              </a:lnSpc>
              <a:spcBef>
                <a:spcPct val="0"/>
              </a:spcBef>
            </a:pPr>
            <a:r>
              <a:rPr lang="en-US" sz="2800" b="1" spc="268" dirty="0">
                <a:solidFill>
                  <a:srgbClr val="013B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Privacy Policy</a:t>
            </a:r>
            <a:endParaRPr lang="en-US" sz="2800" b="1" u="none" strike="noStrike" spc="268" dirty="0">
              <a:solidFill>
                <a:srgbClr val="013B6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3074" name="Picture 2" descr="Classification - Free business and finance icons">
            <a:extLst>
              <a:ext uri="{FF2B5EF4-FFF2-40B4-BE49-F238E27FC236}">
                <a16:creationId xmlns:a16="http://schemas.microsoft.com/office/drawing/2014/main" id="{78CE9A91-93F7-6D9A-0626-D10458036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2380544"/>
            <a:ext cx="1750683" cy="175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EBB9D5B6-2F08-9184-A52D-103F05CDFA4A}"/>
              </a:ext>
            </a:extLst>
          </p:cNvPr>
          <p:cNvSpPr txBox="1"/>
          <p:nvPr/>
        </p:nvSpPr>
        <p:spPr>
          <a:xfrm>
            <a:off x="369801" y="3028654"/>
            <a:ext cx="1156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SVMs</a:t>
            </a:r>
          </a:p>
        </p:txBody>
      </p: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BCBA6825-8245-E4BE-ACBE-14665521804E}"/>
              </a:ext>
            </a:extLst>
          </p:cNvPr>
          <p:cNvCxnSpPr>
            <a:cxnSpLocks/>
          </p:cNvCxnSpPr>
          <p:nvPr/>
        </p:nvCxnSpPr>
        <p:spPr>
          <a:xfrm>
            <a:off x="2438400" y="4050680"/>
            <a:ext cx="0" cy="864220"/>
          </a:xfrm>
          <a:prstGeom prst="straightConnector1">
            <a:avLst/>
          </a:prstGeom>
          <a:ln w="73025">
            <a:solidFill>
              <a:srgbClr val="003C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Conector recto de flecha 3075">
            <a:extLst>
              <a:ext uri="{FF2B5EF4-FFF2-40B4-BE49-F238E27FC236}">
                <a16:creationId xmlns:a16="http://schemas.microsoft.com/office/drawing/2014/main" id="{BBA62883-4259-23AB-8B41-048DD1F0F960}"/>
              </a:ext>
            </a:extLst>
          </p:cNvPr>
          <p:cNvCxnSpPr>
            <a:cxnSpLocks/>
          </p:cNvCxnSpPr>
          <p:nvPr/>
        </p:nvCxnSpPr>
        <p:spPr>
          <a:xfrm>
            <a:off x="2387602" y="6993989"/>
            <a:ext cx="0" cy="864220"/>
          </a:xfrm>
          <a:prstGeom prst="straightConnector1">
            <a:avLst/>
          </a:prstGeom>
          <a:ln w="73025">
            <a:solidFill>
              <a:srgbClr val="003C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Gráfico 3076" descr="Lista de comprobación contorno">
            <a:extLst>
              <a:ext uri="{FF2B5EF4-FFF2-40B4-BE49-F238E27FC236}">
                <a16:creationId xmlns:a16="http://schemas.microsoft.com/office/drawing/2014/main" id="{00FC4F36-5919-42D6-5240-B6A7140FA6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8290" y="7949799"/>
            <a:ext cx="1298624" cy="1298624"/>
          </a:xfrm>
          <a:prstGeom prst="rect">
            <a:avLst/>
          </a:prstGeom>
        </p:spPr>
      </p:pic>
      <p:pic>
        <p:nvPicPr>
          <p:cNvPr id="3078" name="Imagen 3077">
            <a:extLst>
              <a:ext uri="{FF2B5EF4-FFF2-40B4-BE49-F238E27FC236}">
                <a16:creationId xmlns:a16="http://schemas.microsoft.com/office/drawing/2014/main" id="{B75D7CC3-F0B6-9781-617E-36F5BCC93C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3519206"/>
            <a:ext cx="1750676" cy="2096399"/>
          </a:xfrm>
          <a:prstGeom prst="rect">
            <a:avLst/>
          </a:prstGeom>
        </p:spPr>
      </p:pic>
      <p:pic>
        <p:nvPicPr>
          <p:cNvPr id="3079" name="Gráfico 3078" descr="Documento contorno">
            <a:extLst>
              <a:ext uri="{FF2B5EF4-FFF2-40B4-BE49-F238E27FC236}">
                <a16:creationId xmlns:a16="http://schemas.microsoft.com/office/drawing/2014/main" id="{9CA865BD-EB1F-F5AC-A95E-6A9825FDD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8141" y="4588055"/>
            <a:ext cx="1378384" cy="1378384"/>
          </a:xfrm>
          <a:prstGeom prst="rect">
            <a:avLst/>
          </a:prstGeom>
        </p:spPr>
      </p:pic>
      <p:sp>
        <p:nvSpPr>
          <p:cNvPr id="3080" name="TextBox 4">
            <a:extLst>
              <a:ext uri="{FF2B5EF4-FFF2-40B4-BE49-F238E27FC236}">
                <a16:creationId xmlns:a16="http://schemas.microsoft.com/office/drawing/2014/main" id="{44EFEEFC-EB5A-02CF-BEB6-CDD3C91202C0}"/>
              </a:ext>
            </a:extLst>
          </p:cNvPr>
          <p:cNvSpPr txBox="1"/>
          <p:nvPr/>
        </p:nvSpPr>
        <p:spPr>
          <a:xfrm>
            <a:off x="7761361" y="3582652"/>
            <a:ext cx="2249206" cy="1005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000"/>
              </a:lnSpc>
              <a:spcBef>
                <a:spcPct val="0"/>
              </a:spcBef>
            </a:pPr>
            <a:r>
              <a:rPr lang="en-US" sz="2800" b="1" spc="268" dirty="0">
                <a:solidFill>
                  <a:srgbClr val="013B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Privacy</a:t>
            </a:r>
          </a:p>
          <a:p>
            <a:pPr marL="0" lvl="0" indent="0" algn="ctr">
              <a:lnSpc>
                <a:spcPts val="4000"/>
              </a:lnSpc>
              <a:spcBef>
                <a:spcPct val="0"/>
              </a:spcBef>
            </a:pPr>
            <a:r>
              <a:rPr lang="en-US" sz="2800" b="1" spc="268" dirty="0">
                <a:solidFill>
                  <a:srgbClr val="013B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Policy</a:t>
            </a:r>
            <a:endParaRPr lang="en-US" sz="2800" b="1" u="none" strike="noStrike" spc="268" dirty="0">
              <a:solidFill>
                <a:srgbClr val="013B6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cxnSp>
        <p:nvCxnSpPr>
          <p:cNvPr id="3081" name="Conector recto de flecha 3080">
            <a:extLst>
              <a:ext uri="{FF2B5EF4-FFF2-40B4-BE49-F238E27FC236}">
                <a16:creationId xmlns:a16="http://schemas.microsoft.com/office/drawing/2014/main" id="{66A4B92A-3891-BA6E-7626-3A551FD9894B}"/>
              </a:ext>
            </a:extLst>
          </p:cNvPr>
          <p:cNvCxnSpPr>
            <a:cxnSpLocks/>
          </p:cNvCxnSpPr>
          <p:nvPr/>
        </p:nvCxnSpPr>
        <p:spPr>
          <a:xfrm flipV="1">
            <a:off x="7031307" y="4728692"/>
            <a:ext cx="895628" cy="3560"/>
          </a:xfrm>
          <a:prstGeom prst="straightConnector1">
            <a:avLst/>
          </a:prstGeom>
          <a:ln w="73025">
            <a:solidFill>
              <a:srgbClr val="003C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2" name="Conector recto de flecha 3081">
            <a:extLst>
              <a:ext uri="{FF2B5EF4-FFF2-40B4-BE49-F238E27FC236}">
                <a16:creationId xmlns:a16="http://schemas.microsoft.com/office/drawing/2014/main" id="{1C1018A7-1DFC-8689-CDB7-A9B3434481E3}"/>
              </a:ext>
            </a:extLst>
          </p:cNvPr>
          <p:cNvCxnSpPr>
            <a:cxnSpLocks/>
          </p:cNvCxnSpPr>
          <p:nvPr/>
        </p:nvCxnSpPr>
        <p:spPr>
          <a:xfrm>
            <a:off x="8881806" y="6210300"/>
            <a:ext cx="0" cy="864220"/>
          </a:xfrm>
          <a:prstGeom prst="straightConnector1">
            <a:avLst/>
          </a:prstGeom>
          <a:ln w="73025">
            <a:solidFill>
              <a:srgbClr val="003C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3" name="Gráfico 3082" descr="Lista de comprobación contorno">
            <a:extLst>
              <a:ext uri="{FF2B5EF4-FFF2-40B4-BE49-F238E27FC236}">
                <a16:creationId xmlns:a16="http://schemas.microsoft.com/office/drawing/2014/main" id="{71FC3235-6908-4AAA-4489-D39FEEE91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6455" y="7307981"/>
            <a:ext cx="1298624" cy="1298624"/>
          </a:xfrm>
          <a:prstGeom prst="rect">
            <a:avLst/>
          </a:prstGeom>
        </p:spPr>
      </p:pic>
      <p:pic>
        <p:nvPicPr>
          <p:cNvPr id="3087" name="Imagen 3086" descr="Forma&#10;&#10;El contenido generado por IA puede ser incorrecto.">
            <a:extLst>
              <a:ext uri="{FF2B5EF4-FFF2-40B4-BE49-F238E27FC236}">
                <a16:creationId xmlns:a16="http://schemas.microsoft.com/office/drawing/2014/main" id="{B502B432-3B45-384D-95FF-6A3EE4070D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2800" y="3155408"/>
            <a:ext cx="1525875" cy="1525875"/>
          </a:xfrm>
          <a:prstGeom prst="rect">
            <a:avLst/>
          </a:prstGeom>
        </p:spPr>
      </p:pic>
      <p:pic>
        <p:nvPicPr>
          <p:cNvPr id="3088" name="Picture 4" descr="Data collection - Free computer icons">
            <a:extLst>
              <a:ext uri="{FF2B5EF4-FFF2-40B4-BE49-F238E27FC236}">
                <a16:creationId xmlns:a16="http://schemas.microsoft.com/office/drawing/2014/main" id="{3171A08F-ADED-D26F-C555-82A5B0EB0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562" y="5268575"/>
            <a:ext cx="1285531" cy="128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CuadroTexto 3088">
            <a:extLst>
              <a:ext uri="{FF2B5EF4-FFF2-40B4-BE49-F238E27FC236}">
                <a16:creationId xmlns:a16="http://schemas.microsoft.com/office/drawing/2014/main" id="{D18A3694-6D13-8830-8CBB-891757A00047}"/>
              </a:ext>
            </a:extLst>
          </p:cNvPr>
          <p:cNvSpPr txBox="1"/>
          <p:nvPr/>
        </p:nvSpPr>
        <p:spPr>
          <a:xfrm>
            <a:off x="12496800" y="5627041"/>
            <a:ext cx="45900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Collection Practices</a:t>
            </a:r>
          </a:p>
        </p:txBody>
      </p:sp>
      <p:sp>
        <p:nvSpPr>
          <p:cNvPr id="3091" name="CuadroTexto 3090">
            <a:extLst>
              <a:ext uri="{FF2B5EF4-FFF2-40B4-BE49-F238E27FC236}">
                <a16:creationId xmlns:a16="http://schemas.microsoft.com/office/drawing/2014/main" id="{A7AC5BFA-B416-839F-5373-239DD7A571BC}"/>
              </a:ext>
            </a:extLst>
          </p:cNvPr>
          <p:cNvSpPr txBox="1"/>
          <p:nvPr/>
        </p:nvSpPr>
        <p:spPr>
          <a:xfrm>
            <a:off x="12496800" y="7877499"/>
            <a:ext cx="41796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Sharing Practices</a:t>
            </a:r>
          </a:p>
        </p:txBody>
      </p:sp>
      <p:sp>
        <p:nvSpPr>
          <p:cNvPr id="3092" name="Corchete izquierdo 3091">
            <a:extLst>
              <a:ext uri="{FF2B5EF4-FFF2-40B4-BE49-F238E27FC236}">
                <a16:creationId xmlns:a16="http://schemas.microsoft.com/office/drawing/2014/main" id="{CE3F7334-4A37-9D1C-972A-1EAB1DDA1E1B}"/>
              </a:ext>
            </a:extLst>
          </p:cNvPr>
          <p:cNvSpPr/>
          <p:nvPr/>
        </p:nvSpPr>
        <p:spPr>
          <a:xfrm>
            <a:off x="10287000" y="2958203"/>
            <a:ext cx="762000" cy="6290220"/>
          </a:xfrm>
          <a:prstGeom prst="leftBrace">
            <a:avLst>
              <a:gd name="adj1" fmla="val 70151"/>
              <a:gd name="adj2" fmla="val 50000"/>
            </a:avLst>
          </a:prstGeom>
          <a:ln w="476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93" name="Imagen 3092" descr="Icono&#10;&#10;El contenido generado por IA puede ser incorrecto.">
            <a:extLst>
              <a:ext uri="{FF2B5EF4-FFF2-40B4-BE49-F238E27FC236}">
                <a16:creationId xmlns:a16="http://schemas.microsoft.com/office/drawing/2014/main" id="{45BF812B-F1CD-5604-F5D1-262B672378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49000" y="7505700"/>
            <a:ext cx="1285531" cy="128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57" grpId="0"/>
      <p:bldP spid="3080" grpId="0"/>
      <p:bldP spid="3089" grpId="0"/>
      <p:bldP spid="3091" grpId="0"/>
      <p:bldP spid="30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EA312-FF0E-20FB-6649-E182503E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F2C6AD14-CBD7-7803-3BA5-CBA0E33EBF23}"/>
              </a:ext>
            </a:extLst>
          </p:cNvPr>
          <p:cNvSpPr/>
          <p:nvPr/>
        </p:nvSpPr>
        <p:spPr>
          <a:xfrm>
            <a:off x="2438400" y="1782911"/>
            <a:ext cx="2772968" cy="312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>
                  <a:lumMod val="99570"/>
                  <a:lumOff val="430"/>
                </a:srgbClr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76DC4A0-31CA-ECD3-3AE6-45F4CEE20854}"/>
              </a:ext>
            </a:extLst>
          </p:cNvPr>
          <p:cNvSpPr txBox="1"/>
          <p:nvPr/>
        </p:nvSpPr>
        <p:spPr>
          <a:xfrm>
            <a:off x="2438400" y="266700"/>
            <a:ext cx="14835402" cy="1596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404"/>
              </a:lnSpc>
              <a:spcBef>
                <a:spcPct val="0"/>
              </a:spcBef>
            </a:pPr>
            <a:r>
              <a:rPr lang="en-US" sz="7000" b="1" u="none" strike="noStrike" spc="26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COMPLIANCE FINDINGS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6832BAC-9AC3-BCB7-877C-952EA0C5E2CC}"/>
              </a:ext>
            </a:extLst>
          </p:cNvPr>
          <p:cNvSpPr/>
          <p:nvPr/>
        </p:nvSpPr>
        <p:spPr>
          <a:xfrm rot="-5400000">
            <a:off x="-5110709" y="4495924"/>
            <a:ext cx="11520040" cy="1298623"/>
          </a:xfrm>
          <a:custGeom>
            <a:avLst/>
            <a:gdLst/>
            <a:ahLst/>
            <a:cxnLst/>
            <a:rect l="l" t="t" r="r" b="b"/>
            <a:pathLst>
              <a:path w="11520040" h="1298623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>
                  <a:lumMod val="99570"/>
                  <a:lumOff val="430"/>
                </a:srgbClr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31533-D670-D980-02A7-A17CD1D7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2DC1B1B-933D-03D1-008A-C614D4002723}"/>
              </a:ext>
            </a:extLst>
          </p:cNvPr>
          <p:cNvSpPr txBox="1"/>
          <p:nvPr/>
        </p:nvSpPr>
        <p:spPr>
          <a:xfrm>
            <a:off x="2438400" y="3162300"/>
            <a:ext cx="14249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48% of apps sending data outside the EU (out of 4,593)</a:t>
            </a:r>
          </a:p>
          <a:p>
            <a:pPr marL="1371600" lvl="2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 to comply with GDPR transfer requirements (Art. 44 - 49)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81% of apps sending personal data to third-party recipients (out of 4,335)</a:t>
            </a:r>
          </a:p>
          <a:p>
            <a:pPr marL="1371600" lvl="2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 to disclose data sharing or the recipients’ identity (Art. 13(1)(e))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50.2% of apps collecting personal data (out of 2,235)</a:t>
            </a:r>
          </a:p>
          <a:p>
            <a:pPr marL="1371600" lvl="2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disclose data retention periods (Art. 13(2)(a))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22% of apps collecting personal data (out of 4,335)</a:t>
            </a:r>
          </a:p>
          <a:p>
            <a:pPr marL="1371600" lvl="2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disclose the identity of the data controller (Art. 13(1)(a))</a:t>
            </a:r>
          </a:p>
        </p:txBody>
      </p:sp>
    </p:spTree>
    <p:extLst>
      <p:ext uri="{BB962C8B-B14F-4D97-AF65-F5344CB8AC3E}">
        <p14:creationId xmlns:p14="http://schemas.microsoft.com/office/powerpoint/2010/main" val="222931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FD041-7F99-7707-FFC5-DF06B9365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0569194-F8A6-527A-6DCA-0457FD55FDB4}"/>
              </a:ext>
            </a:extLst>
          </p:cNvPr>
          <p:cNvSpPr/>
          <p:nvPr/>
        </p:nvSpPr>
        <p:spPr>
          <a:xfrm>
            <a:off x="762000" y="1714500"/>
            <a:ext cx="2822180" cy="31813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>
                  <a:lumMod val="99570"/>
                  <a:lumOff val="430"/>
                </a:srgbClr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6201C38-E839-B865-0463-02A936E2158D}"/>
              </a:ext>
            </a:extLst>
          </p:cNvPr>
          <p:cNvSpPr txBox="1"/>
          <p:nvPr/>
        </p:nvSpPr>
        <p:spPr>
          <a:xfrm>
            <a:off x="762000" y="723901"/>
            <a:ext cx="15011400" cy="784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4"/>
              </a:lnSpc>
              <a:spcBef>
                <a:spcPct val="0"/>
              </a:spcBef>
              <a:spcAft>
                <a:spcPts val="1200"/>
              </a:spcAft>
            </a:pPr>
            <a:r>
              <a:rPr lang="es-ES" sz="5400" spc="268" dirty="0" err="1">
                <a:solidFill>
                  <a:srgbClr val="000000"/>
                </a:solidFill>
                <a:latin typeface="League Spartan"/>
              </a:rPr>
              <a:t>Underlying</a:t>
            </a:r>
            <a:r>
              <a:rPr lang="es-ES" sz="5400" spc="268" dirty="0">
                <a:solidFill>
                  <a:srgbClr val="000000"/>
                </a:solidFill>
                <a:latin typeface="League Spartan"/>
              </a:rPr>
              <a:t> Causes </a:t>
            </a:r>
            <a:r>
              <a:rPr lang="es-ES" sz="5400" spc="268" dirty="0" err="1">
                <a:solidFill>
                  <a:srgbClr val="000000"/>
                </a:solidFill>
                <a:latin typeface="League Spartan"/>
              </a:rPr>
              <a:t>of</a:t>
            </a:r>
            <a:r>
              <a:rPr lang="es-ES" sz="5400" spc="268" dirty="0">
                <a:solidFill>
                  <a:srgbClr val="000000"/>
                </a:solidFill>
                <a:latin typeface="League Spartan"/>
              </a:rPr>
              <a:t> Non-</a:t>
            </a:r>
            <a:r>
              <a:rPr lang="es-ES" sz="5400" spc="268" dirty="0" err="1">
                <a:solidFill>
                  <a:srgbClr val="000000"/>
                </a:solidFill>
                <a:latin typeface="League Spartan"/>
              </a:rPr>
              <a:t>Compliance</a:t>
            </a:r>
            <a:endParaRPr lang="es-ES" sz="5400" spc="268" dirty="0">
              <a:solidFill>
                <a:srgbClr val="000000"/>
              </a:solidFill>
              <a:latin typeface="League Spartan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0D7F7A5-D986-DA34-C690-69E299E52E68}"/>
              </a:ext>
            </a:extLst>
          </p:cNvPr>
          <p:cNvSpPr/>
          <p:nvPr/>
        </p:nvSpPr>
        <p:spPr>
          <a:xfrm rot="-5400000">
            <a:off x="11878669" y="4495924"/>
            <a:ext cx="11520040" cy="1298623"/>
          </a:xfrm>
          <a:custGeom>
            <a:avLst/>
            <a:gdLst/>
            <a:ahLst/>
            <a:cxnLst/>
            <a:rect l="l" t="t" r="r" b="b"/>
            <a:pathLst>
              <a:path w="11520040" h="1298623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DDCFF"/>
              </a:gs>
              <a:gs pos="10000">
                <a:srgbClr val="7DDCFF"/>
              </a:gs>
              <a:gs pos="90000">
                <a:srgbClr val="013B6F">
                  <a:lumMod val="99570"/>
                  <a:lumOff val="430"/>
                </a:srgbClr>
              </a:gs>
              <a:gs pos="100000">
                <a:srgbClr val="013B6F"/>
              </a:gs>
            </a:gsLst>
            <a:lin ang="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3EF02D-6D1D-ADA9-781A-74EB4108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E131519-18D8-EB5C-7ACF-8275D3DD4CC9}"/>
              </a:ext>
            </a:extLst>
          </p:cNvPr>
          <p:cNvCxnSpPr>
            <a:cxnSpLocks/>
          </p:cNvCxnSpPr>
          <p:nvPr/>
        </p:nvCxnSpPr>
        <p:spPr>
          <a:xfrm flipH="1">
            <a:off x="762000" y="3238500"/>
            <a:ext cx="4304101" cy="0"/>
          </a:xfrm>
          <a:prstGeom prst="line">
            <a:avLst/>
          </a:prstGeom>
          <a:ln w="25400">
            <a:solidFill>
              <a:srgbClr val="003C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A47FB5-9DC0-662F-40CA-50DAF48D6C95}"/>
              </a:ext>
            </a:extLst>
          </p:cNvPr>
          <p:cNvSpPr txBox="1"/>
          <p:nvPr/>
        </p:nvSpPr>
        <p:spPr>
          <a:xfrm>
            <a:off x="1457501" y="2458344"/>
            <a:ext cx="29097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SDK Ecosystem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D89CD14-D3D2-4E11-98ED-EED486894CB7}"/>
              </a:ext>
            </a:extLst>
          </p:cNvPr>
          <p:cNvSpPr txBox="1"/>
          <p:nvPr/>
        </p:nvSpPr>
        <p:spPr>
          <a:xfrm>
            <a:off x="6477000" y="2458344"/>
            <a:ext cx="45695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Developer Configuration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4BC3F1-5A83-AF54-862C-94BA726EE99C}"/>
              </a:ext>
            </a:extLst>
          </p:cNvPr>
          <p:cNvSpPr txBox="1"/>
          <p:nvPr/>
        </p:nvSpPr>
        <p:spPr>
          <a:xfrm>
            <a:off x="12623477" y="2458344"/>
            <a:ext cx="34154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Transparency Gap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2258805-54D7-ECC8-9218-BD8592D26A29}"/>
              </a:ext>
            </a:extLst>
          </p:cNvPr>
          <p:cNvCxnSpPr>
            <a:cxnSpLocks/>
          </p:cNvCxnSpPr>
          <p:nvPr/>
        </p:nvCxnSpPr>
        <p:spPr>
          <a:xfrm flipH="1">
            <a:off x="12344400" y="3238500"/>
            <a:ext cx="3935583" cy="0"/>
          </a:xfrm>
          <a:prstGeom prst="line">
            <a:avLst/>
          </a:prstGeom>
          <a:ln w="25400">
            <a:solidFill>
              <a:srgbClr val="003C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FE38FE7-0BEE-694B-6CA0-AEFA2AB36917}"/>
              </a:ext>
            </a:extLst>
          </p:cNvPr>
          <p:cNvSpPr txBox="1"/>
          <p:nvPr/>
        </p:nvSpPr>
        <p:spPr>
          <a:xfrm>
            <a:off x="762000" y="3702561"/>
            <a:ext cx="43041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Third-party libraries widely used</a:t>
            </a:r>
            <a:b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(e.g., Facebook SDK present in &gt;50% popular apps)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928E42-0D3A-579A-4D49-D27527F577EE}"/>
              </a:ext>
            </a:extLst>
          </p:cNvPr>
          <p:cNvSpPr txBox="1"/>
          <p:nvPr/>
        </p:nvSpPr>
        <p:spPr>
          <a:xfrm>
            <a:off x="762001" y="7589163"/>
            <a:ext cx="43041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understanding of SDK behavior</a:t>
            </a:r>
          </a:p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 of Documentation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A605B0E-A6D6-C665-98C9-95765593B6D4}"/>
              </a:ext>
            </a:extLst>
          </p:cNvPr>
          <p:cNvCxnSpPr>
            <a:cxnSpLocks/>
          </p:cNvCxnSpPr>
          <p:nvPr/>
        </p:nvCxnSpPr>
        <p:spPr>
          <a:xfrm flipH="1">
            <a:off x="6477000" y="3238500"/>
            <a:ext cx="4569521" cy="0"/>
          </a:xfrm>
          <a:prstGeom prst="line">
            <a:avLst/>
          </a:prstGeom>
          <a:ln w="25400">
            <a:solidFill>
              <a:srgbClr val="003C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A105FCA-9260-A09D-B67F-0450ABA4C85E}"/>
              </a:ext>
            </a:extLst>
          </p:cNvPr>
          <p:cNvSpPr txBox="1"/>
          <p:nvPr/>
        </p:nvSpPr>
        <p:spPr>
          <a:xfrm>
            <a:off x="762000" y="5981700"/>
            <a:ext cx="4304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SDKs introduce additional data flows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B4332F21-BB9E-23B6-481C-EC4BEEEACFD9}"/>
              </a:ext>
            </a:extLst>
          </p:cNvPr>
          <p:cNvSpPr txBox="1"/>
          <p:nvPr/>
        </p:nvSpPr>
        <p:spPr>
          <a:xfrm>
            <a:off x="6609709" y="4073753"/>
            <a:ext cx="430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collection settings enabled by default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C9DCADB-E19D-A41C-20D4-2BFF29197449}"/>
              </a:ext>
            </a:extLst>
          </p:cNvPr>
          <p:cNvSpPr txBox="1"/>
          <p:nvPr/>
        </p:nvSpPr>
        <p:spPr>
          <a:xfrm>
            <a:off x="6609708" y="5981699"/>
            <a:ext cx="430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Developers often keep default SDK settings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610F019-37CC-5AB5-A3B6-E6919C6375CB}"/>
              </a:ext>
            </a:extLst>
          </p:cNvPr>
          <p:cNvSpPr txBox="1"/>
          <p:nvPr/>
        </p:nvSpPr>
        <p:spPr>
          <a:xfrm>
            <a:off x="12160140" y="3858308"/>
            <a:ext cx="4304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73.7% of undisclosed third-party transfers involve SDKs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61FFCDC-885C-C724-AE94-3E61C6847C31}"/>
              </a:ext>
            </a:extLst>
          </p:cNvPr>
          <p:cNvSpPr txBox="1"/>
          <p:nvPr/>
        </p:nvSpPr>
        <p:spPr>
          <a:xfrm>
            <a:off x="12134417" y="5981699"/>
            <a:ext cx="45533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Frequent misalignments between: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Privacy policies </a:t>
            </a:r>
            <a:r>
              <a:rPr lang="es-ES" sz="2400" dirty="0"/>
              <a:t>↔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behavior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Privacy labels </a:t>
            </a:r>
            <a:r>
              <a:rPr lang="es-ES" sz="2400" dirty="0"/>
              <a:t>↔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behavior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Policies </a:t>
            </a:r>
            <a:r>
              <a:rPr lang="es-ES" sz="2400" dirty="0"/>
              <a:t>↔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labels</a:t>
            </a:r>
          </a:p>
        </p:txBody>
      </p:sp>
    </p:spTree>
    <p:extLst>
      <p:ext uri="{BB962C8B-B14F-4D97-AF65-F5344CB8AC3E}">
        <p14:creationId xmlns:p14="http://schemas.microsoft.com/office/powerpoint/2010/main" val="198276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0" grpId="0"/>
      <p:bldP spid="51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43736</TotalTime>
  <Words>3927</Words>
  <Application>Microsoft Macintosh PowerPoint</Application>
  <PresentationFormat>Personalizado</PresentationFormat>
  <Paragraphs>577</Paragraphs>
  <Slides>11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5" baseType="lpstr">
      <vt:lpstr>Courier New</vt:lpstr>
      <vt:lpstr>Arial</vt:lpstr>
      <vt:lpstr>Calibri</vt:lpstr>
      <vt:lpstr>Aptos</vt:lpstr>
      <vt:lpstr>Tahoma</vt:lpstr>
      <vt:lpstr>Trebuchet MS</vt:lpstr>
      <vt:lpstr>Open Sans</vt:lpstr>
      <vt:lpstr>Wingdings</vt:lpstr>
      <vt:lpstr>League Spartan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Modern Thesis Defense Research Presentation</dc:title>
  <cp:lastModifiedBy>DAVID RODRIGUEZ TORRADO</cp:lastModifiedBy>
  <cp:revision>602</cp:revision>
  <dcterms:created xsi:type="dcterms:W3CDTF">2006-08-16T00:00:00Z</dcterms:created>
  <dcterms:modified xsi:type="dcterms:W3CDTF">2026-03-13T08:36:39Z</dcterms:modified>
  <dc:identifier>DAGpZ8_5jT0</dc:identifier>
</cp:coreProperties>
</file>